
<file path=[Content_Types].xml><?xml version="1.0" encoding="utf-8"?>
<Types xmlns="http://schemas.openxmlformats.org/package/2006/content-types">
  <Default Extension="png" ContentType="image/png"/>
  <Default Extension="bin" ContentType="application/vnd.openxmlformats-officedocument.presentationml.printerSetting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aveSubsetFonts="1" autoCompressPictures="0">
  <p:sldMasterIdLst>
    <p:sldMasterId id="2147483812" r:id="rId1"/>
  </p:sldMasterIdLst>
  <p:notesMasterIdLst>
    <p:notesMasterId r:id="rId33"/>
  </p:notesMasterIdLst>
  <p:handoutMasterIdLst>
    <p:handoutMasterId r:id="rId34"/>
  </p:handoutMasterIdLst>
  <p:sldIdLst>
    <p:sldId id="256" r:id="rId2"/>
    <p:sldId id="289" r:id="rId3"/>
    <p:sldId id="293" r:id="rId4"/>
    <p:sldId id="257" r:id="rId5"/>
    <p:sldId id="258" r:id="rId6"/>
    <p:sldId id="260" r:id="rId7"/>
    <p:sldId id="261" r:id="rId8"/>
    <p:sldId id="262" r:id="rId9"/>
    <p:sldId id="263" r:id="rId10"/>
    <p:sldId id="264" r:id="rId11"/>
    <p:sldId id="265" r:id="rId12"/>
    <p:sldId id="286" r:id="rId13"/>
    <p:sldId id="266" r:id="rId14"/>
    <p:sldId id="267" r:id="rId15"/>
    <p:sldId id="269" r:id="rId16"/>
    <p:sldId id="268" r:id="rId17"/>
    <p:sldId id="270" r:id="rId18"/>
    <p:sldId id="271" r:id="rId19"/>
    <p:sldId id="287" r:id="rId20"/>
    <p:sldId id="272" r:id="rId21"/>
    <p:sldId id="273" r:id="rId22"/>
    <p:sldId id="274" r:id="rId23"/>
    <p:sldId id="275" r:id="rId24"/>
    <p:sldId id="276" r:id="rId25"/>
    <p:sldId id="277" r:id="rId26"/>
    <p:sldId id="278" r:id="rId27"/>
    <p:sldId id="283" r:id="rId28"/>
    <p:sldId id="279" r:id="rId29"/>
    <p:sldId id="288" r:id="rId30"/>
    <p:sldId id="280" r:id="rId31"/>
    <p:sldId id="292" r:id="rId3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93" d="100"/>
          <a:sy n="93" d="100"/>
        </p:scale>
        <p:origin x="-784" y="-112"/>
      </p:cViewPr>
      <p:guideLst>
        <p:guide orient="horz" pos="2160"/>
        <p:guide pos="2880"/>
      </p:guideLst>
    </p:cSldViewPr>
  </p:slideViewPr>
  <p:notesTextViewPr>
    <p:cViewPr>
      <p:scale>
        <a:sx n="100" d="100"/>
        <a:sy n="100" d="100"/>
      </p:scale>
      <p:origin x="0" y="0"/>
    </p:cViewPr>
  </p:notesTextViewPr>
  <p:notesViewPr>
    <p:cSldViewPr snapToGrid="0" snapToObjects="1" showGuides="1">
      <p:cViewPr varScale="1">
        <p:scale>
          <a:sx n="70" d="100"/>
          <a:sy n="70" d="100"/>
        </p:scale>
        <p:origin x="-135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4"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customXml" Target="../customXml/item3.xml"/><Relationship Id="rId7" Type="http://schemas.openxmlformats.org/officeDocument/2006/relationships/slide" Target="slides/slide6.xml"/><Relationship Id="rId29" Type="http://schemas.openxmlformats.org/officeDocument/2006/relationships/slide" Target="slides/slide28.xml"/><Relationship Id="rId16" Type="http://schemas.openxmlformats.org/officeDocument/2006/relationships/slide" Target="slides/slide15.xml"/><Relationship Id="rId20" Type="http://schemas.openxmlformats.org/officeDocument/2006/relationships/slide" Target="slides/slide19.xml"/><Relationship Id="rId2" Type="http://schemas.openxmlformats.org/officeDocument/2006/relationships/slide" Target="slides/slide1.xml"/><Relationship Id="rId41" Type="http://schemas.openxmlformats.org/officeDocument/2006/relationships/customXml" Target="../customXml/item2.xml"/><Relationship Id="rId1" Type="http://schemas.openxmlformats.org/officeDocument/2006/relationships/slideMaster" Target="slideMasters/slideMaster1.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40" Type="http://schemas.openxmlformats.org/officeDocument/2006/relationships/customXml" Target="../customXml/item1.xml"/><Relationship Id="rId36"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35" Type="http://schemas.openxmlformats.org/officeDocument/2006/relationships/printerSettings" Target="printerSettings/printerSettings1.bin"/><Relationship Id="rId9" Type="http://schemas.openxmlformats.org/officeDocument/2006/relationships/slide" Target="slides/slide8.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slide" Target="slides/slide29.xml"/><Relationship Id="rId22" Type="http://schemas.openxmlformats.org/officeDocument/2006/relationships/slide" Target="slides/slide21.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399EBF-4F10-454A-B088-6C537A82E668}" type="datetimeFigureOut">
              <a:rPr lang="en-US" smtClean="0"/>
              <a:pPr/>
              <a:t>10/4/12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13F77-04D4-5A42-9BE1-CAA8C6B7B8EE}"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C8D9B-0DD5-AC4D-89E3-723DB71DABCD}" type="datetimeFigureOut">
              <a:rPr lang="en-US" smtClean="0"/>
              <a:pPr/>
              <a:t>10/4/12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99253-02AA-3A43-AF93-D0F606400967}"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 Impulse control is another skill central to children’s social development.</a:t>
            </a:r>
          </a:p>
          <a:p>
            <a:pPr lvl="0"/>
            <a:r>
              <a:rPr lang="en-US" sz="1200" kern="1200" dirty="0" smtClean="0">
                <a:solidFill>
                  <a:schemeClr val="tx1"/>
                </a:solidFill>
                <a:latin typeface="+mn-lt"/>
                <a:ea typeface="+mn-ea"/>
                <a:cs typeface="+mn-cs"/>
              </a:rPr>
              <a:t>Read slide.</a:t>
            </a:r>
          </a:p>
          <a:p>
            <a:pPr lvl="0"/>
            <a:r>
              <a:rPr lang="en-US" sz="1200" kern="1200" dirty="0" smtClean="0">
                <a:solidFill>
                  <a:schemeClr val="tx1"/>
                </a:solidFill>
                <a:latin typeface="+mn-lt"/>
                <a:ea typeface="+mn-ea"/>
                <a:cs typeface="+mn-cs"/>
              </a:rPr>
              <a:t>ASK: For instance, imagine a preschooler helping you stack freshly baked cookies.  If you say, don’t eat the cookies, what have you focused their attention on, what image have you put in their mind?  (Answer: the idea of eating a cookie!)</a:t>
            </a:r>
          </a:p>
          <a:p>
            <a:pPr lvl="0"/>
            <a:r>
              <a:rPr lang="en-US" sz="1200" kern="1200" dirty="0" smtClean="0">
                <a:solidFill>
                  <a:schemeClr val="tx1"/>
                </a:solidFill>
                <a:latin typeface="+mn-lt"/>
                <a:ea typeface="+mn-ea"/>
                <a:cs typeface="+mn-cs"/>
              </a:rPr>
              <a:t>ASK: What will the preschooler likely do?  (Answer: bite into a cookie!)</a:t>
            </a:r>
          </a:p>
          <a:p>
            <a:pPr lvl="0"/>
            <a:r>
              <a:rPr lang="en-US" sz="1200" kern="1200" dirty="0" smtClean="0">
                <a:solidFill>
                  <a:schemeClr val="tx1"/>
                </a:solidFill>
                <a:latin typeface="+mn-lt"/>
                <a:ea typeface="+mn-ea"/>
                <a:cs typeface="+mn-cs"/>
              </a:rPr>
              <a:t>TELL:  Yes, it is usually a mistake to draw attention to the thing we hope to prevent.</a:t>
            </a:r>
          </a:p>
          <a:p>
            <a:pPr lvl="0"/>
            <a:r>
              <a:rPr lang="en-US" sz="1200" kern="1200" dirty="0" smtClean="0">
                <a:solidFill>
                  <a:schemeClr val="tx1"/>
                </a:solidFill>
                <a:latin typeface="+mn-lt"/>
                <a:ea typeface="+mn-ea"/>
                <a:cs typeface="+mn-cs"/>
              </a:rPr>
              <a:t>ASK:  What else could you say that would help a preschooler learn the action of not eating the cookies the minute they have an impulse to eat them?  </a:t>
            </a:r>
          </a:p>
          <a:p>
            <a:pPr lvl="0"/>
            <a:r>
              <a:rPr lang="en-US" sz="1200" kern="1200" dirty="0" smtClean="0">
                <a:solidFill>
                  <a:schemeClr val="tx1"/>
                </a:solidFill>
                <a:latin typeface="+mn-lt"/>
                <a:ea typeface="+mn-ea"/>
                <a:cs typeface="+mn-cs"/>
              </a:rPr>
              <a:t>TELL: One example would be to ask the child to put a paper towel over the cookies to keep them warm.  It is always better to give a child another task when you want to regulate impulses.  </a:t>
            </a:r>
          </a:p>
          <a:p>
            <a:r>
              <a:rPr lang="en-US" sz="1200" kern="1200" dirty="0" smtClean="0">
                <a:solidFill>
                  <a:schemeClr val="tx1"/>
                </a:solidFill>
                <a:latin typeface="+mn-lt"/>
                <a:ea typeface="+mn-ea"/>
                <a:cs typeface="+mn-cs"/>
              </a:rPr>
              <a:t>ASK: Can you think of ways we ask children to control themselves at the meal table?</a:t>
            </a:r>
            <a:r>
              <a:rPr lang="en-US" dirty="0" smtClean="0"/>
              <a:t> </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One way to help preschoolers master impulse control is to replace “don’t” with “do” when a child begins</a:t>
            </a:r>
            <a:r>
              <a:rPr lang="en-US" baseline="0" dirty="0" smtClean="0"/>
              <a:t> to misbehave at the meal table.</a:t>
            </a:r>
          </a:p>
          <a:p>
            <a:endParaRPr lang="en-US" baseline="0" dirty="0" smtClean="0"/>
          </a:p>
          <a:p>
            <a:r>
              <a:rPr lang="en-US" baseline="0" dirty="0" smtClean="0"/>
              <a:t>Read slide.</a:t>
            </a:r>
          </a:p>
          <a:p>
            <a:endParaRPr lang="en-US" baseline="0" dirty="0" smtClean="0"/>
          </a:p>
          <a:p>
            <a:r>
              <a:rPr lang="en-US" baseline="0" dirty="0" smtClean="0"/>
              <a:t>By telling children what they can “do,” we create positive images of better behavior in a child’s head – behaviors that they may have trouble imagining on their own because they are still learning.</a:t>
            </a:r>
          </a:p>
        </p:txBody>
      </p:sp>
      <p:sp>
        <p:nvSpPr>
          <p:cNvPr id="4" name="Slide Number Placeholder 3"/>
          <p:cNvSpPr>
            <a:spLocks noGrp="1"/>
          </p:cNvSpPr>
          <p:nvPr>
            <p:ph type="sldNum" sz="quarter" idx="10"/>
          </p:nvPr>
        </p:nvSpPr>
        <p:spPr/>
        <p:txBody>
          <a:bodyPr/>
          <a:lstStyle/>
          <a:p>
            <a:fld id="{22A99253-02AA-3A43-AF93-D0F606400967}" type="slidenum">
              <a:rPr lang="en-US" smtClean="0"/>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ASK: How might we rephrase these “don’t” statements to create images of positive behavior for kids?  </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NOTE:  Click to</a:t>
            </a:r>
            <a:r>
              <a:rPr lang="en-US" sz="1200" kern="1200" baseline="0" dirty="0" smtClean="0">
                <a:solidFill>
                  <a:schemeClr val="tx1"/>
                </a:solidFill>
                <a:latin typeface="+mn-lt"/>
                <a:ea typeface="+mn-ea"/>
                <a:cs typeface="+mn-cs"/>
              </a:rPr>
              <a:t> reveal “do” examples one by one.</a:t>
            </a:r>
            <a:endParaRPr lang="en-US" sz="1100" kern="1200" dirty="0" smtClean="0">
              <a:solidFill>
                <a:schemeClr val="tx1"/>
              </a:solidFill>
              <a:latin typeface="+mn-lt"/>
              <a:ea typeface="+mn-ea"/>
              <a:cs typeface="+mn-cs"/>
            </a:endParaRPr>
          </a:p>
          <a:p>
            <a:pPr lvl="0">
              <a:buFont typeface="Arial"/>
              <a:buChar char="•"/>
            </a:pPr>
            <a:r>
              <a:rPr lang="en-US" sz="11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Don’t play with your food = Put your fork by the side of your plate between bites.</a:t>
            </a:r>
            <a:endParaRPr lang="en-US" sz="1100" kern="1200" dirty="0" smtClean="0">
              <a:solidFill>
                <a:schemeClr val="tx1"/>
              </a:solidFill>
              <a:latin typeface="+mn-lt"/>
              <a:ea typeface="+mn-ea"/>
              <a:cs typeface="+mn-cs"/>
            </a:endParaRPr>
          </a:p>
          <a:p>
            <a:pPr lvl="0">
              <a:buFont typeface="Arial"/>
              <a:buChar char="•"/>
            </a:pPr>
            <a:r>
              <a:rPr lang="en-US" sz="11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Don’t play with your food = When you are full, you may ask to be excused from the table.</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ASK: Can you think of any other “don’t” statements we sometimes give to children at the table?  (For each new statement, ASK: How might we rephrase that as a “do” statement?”</a:t>
            </a:r>
            <a:endParaRPr lang="en-US" sz="1100" kern="1200" dirty="0" smtClean="0">
              <a:solidFill>
                <a:schemeClr val="tx1"/>
              </a:solidFill>
              <a:latin typeface="+mn-lt"/>
              <a:ea typeface="+mn-ea"/>
              <a:cs typeface="+mn-cs"/>
            </a:endParaRPr>
          </a:p>
          <a:p>
            <a:endParaRPr lang="en-US" dirty="0" smtClean="0"/>
          </a:p>
          <a:p>
            <a:r>
              <a:rPr lang="en-US" dirty="0" smtClean="0"/>
              <a:t>NOTE:</a:t>
            </a:r>
            <a:r>
              <a:rPr lang="en-US" baseline="0" dirty="0" smtClean="0"/>
              <a:t> Additional clicks on this slide will reveal examples in the “do” column.</a:t>
            </a:r>
          </a:p>
          <a:p>
            <a:endParaRPr lang="en-US" dirty="0" smtClean="0"/>
          </a:p>
          <a:p>
            <a:r>
              <a:rPr lang="en-US" dirty="0" smtClean="0"/>
              <a:t>Allow</a:t>
            </a:r>
            <a:r>
              <a:rPr lang="en-US" baseline="0" dirty="0" smtClean="0"/>
              <a:t> </a:t>
            </a:r>
            <a:r>
              <a:rPr lang="en-US" baseline="0" dirty="0" smtClean="0"/>
              <a:t>participants to read examples of DO statements and see how they compare to their suggestions.</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Like impulse control, planning is central to children’s development of social skills.  </a:t>
            </a:r>
          </a:p>
          <a:p>
            <a:r>
              <a:rPr lang="en-US" dirty="0" smtClean="0"/>
              <a:t>Read</a:t>
            </a:r>
            <a:r>
              <a:rPr lang="en-US" baseline="0" dirty="0" smtClean="0"/>
              <a:t> slide until school and health points; then explain the following.</a:t>
            </a:r>
          </a:p>
          <a:p>
            <a:r>
              <a:rPr lang="en-US" baseline="0" dirty="0" smtClean="0"/>
              <a:t>TELL:</a:t>
            </a:r>
            <a:endParaRPr lang="en-US" dirty="0" smtClean="0"/>
          </a:p>
          <a:p>
            <a:r>
              <a:rPr lang="en-US" dirty="0" smtClean="0"/>
              <a:t>(School) Research shows that children with a low ability to plan their</a:t>
            </a:r>
            <a:r>
              <a:rPr lang="en-US" baseline="0" dirty="0" smtClean="0"/>
              <a:t> actions and decisions tend to do poorly in school.</a:t>
            </a:r>
          </a:p>
          <a:p>
            <a:r>
              <a:rPr lang="en-US" baseline="0" dirty="0" smtClean="0"/>
              <a:t>ASK: Why do you think planning might be important to school success? (Requires thinking about the future, being able to order actions (1</a:t>
            </a:r>
            <a:r>
              <a:rPr lang="en-US" baseline="30000" dirty="0" smtClean="0"/>
              <a:t>st</a:t>
            </a:r>
            <a:r>
              <a:rPr lang="en-US" baseline="0" dirty="0" smtClean="0"/>
              <a:t> this than that), short term actions have long term consequences)</a:t>
            </a:r>
          </a:p>
          <a:p>
            <a:r>
              <a:rPr lang="en-US" baseline="0" dirty="0" smtClean="0"/>
              <a:t>TELL:</a:t>
            </a:r>
          </a:p>
          <a:p>
            <a:r>
              <a:rPr lang="en-US" baseline="0" dirty="0" smtClean="0"/>
              <a:t>(Health) Self-regulation may also impact children’s health. Research has found that children with poorer self-regulation at age 3-4 were more overweight at age 11-12.  Children who are better at self-regulation can delay gratification and make healthy choices about food and health.</a:t>
            </a:r>
          </a:p>
        </p:txBody>
      </p:sp>
      <p:sp>
        <p:nvSpPr>
          <p:cNvPr id="4" name="Slide Number Placeholder 3"/>
          <p:cNvSpPr>
            <a:spLocks noGrp="1"/>
          </p:cNvSpPr>
          <p:nvPr>
            <p:ph type="sldNum" sz="quarter" idx="10"/>
          </p:nvPr>
        </p:nvSpPr>
        <p:spPr/>
        <p:txBody>
          <a:bodyPr/>
          <a:lstStyle/>
          <a:p>
            <a:fld id="{22A99253-02AA-3A43-AF93-D0F606400967}" type="slidenum">
              <a:rPr lang="en-US" smtClean="0"/>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 Foreshadowing gives children time to think about what happens next and to prepare for the next transition by warning children that it is almost time to finish their activities or wash their hands for lunch.  Foreshadowing also tells children what the next step will be.</a:t>
            </a:r>
          </a:p>
          <a:p>
            <a:pPr lvl="0">
              <a:buFont typeface="Arial"/>
              <a:buChar char="•"/>
            </a:pPr>
            <a:r>
              <a:rPr lang="en-US" sz="1200" kern="1200" dirty="0" smtClean="0">
                <a:solidFill>
                  <a:schemeClr val="tx1"/>
                </a:solidFill>
                <a:latin typeface="+mn-lt"/>
                <a:ea typeface="+mn-ea"/>
                <a:cs typeface="+mn-cs"/>
              </a:rPr>
              <a:t>  Read first example (“After we have finished lunch . . .”)</a:t>
            </a:r>
          </a:p>
          <a:p>
            <a:pPr lvl="0">
              <a:buFont typeface="Arial"/>
              <a:buChar cha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TELL: Modeling a course of action simply means that you think and plan out-loud so that children can hear how the teacher or an adult organizes her actions. </a:t>
            </a:r>
          </a:p>
          <a:p>
            <a:pPr>
              <a:buFont typeface="Arial"/>
              <a:buChar char="•"/>
            </a:pPr>
            <a:r>
              <a:rPr lang="en-US" sz="1200" kern="1200" dirty="0" smtClean="0">
                <a:solidFill>
                  <a:schemeClr val="tx1"/>
                </a:solidFill>
                <a:latin typeface="+mn-lt"/>
                <a:ea typeface="+mn-ea"/>
                <a:cs typeface="+mn-cs"/>
              </a:rPr>
              <a:t>  Read second example (“Let’s see before we set the table . . .”)</a:t>
            </a:r>
            <a:r>
              <a:rPr lang="en-US" dirty="0" smtClean="0"/>
              <a:t> </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a:t>
            </a:r>
            <a:r>
              <a:rPr lang="en-US" sz="1200" kern="1200" dirty="0" smtClean="0">
                <a:solidFill>
                  <a:schemeClr val="tx1"/>
                </a:solidFill>
                <a:latin typeface="+mn-lt"/>
                <a:ea typeface="+mn-ea"/>
                <a:cs typeface="+mn-cs"/>
              </a:rPr>
              <a:t>Young children may not be able to plan all the steps necessary to complete an action but by giving them small tasks that are matched to their ability you help them see the parts of the task.  You can ask a child to do more of the </a:t>
            </a:r>
            <a:r>
              <a:rPr lang="en-US" sz="1200" i="1" kern="1200" dirty="0" smtClean="0">
                <a:solidFill>
                  <a:schemeClr val="tx1"/>
                </a:solidFill>
                <a:latin typeface="+mn-lt"/>
                <a:ea typeface="+mn-ea"/>
                <a:cs typeface="+mn-cs"/>
              </a:rPr>
              <a:t>planning</a:t>
            </a:r>
            <a:r>
              <a:rPr lang="en-US" sz="1200" kern="1200" dirty="0" smtClean="0">
                <a:solidFill>
                  <a:schemeClr val="tx1"/>
                </a:solidFill>
                <a:latin typeface="+mn-lt"/>
                <a:ea typeface="+mn-ea"/>
                <a:cs typeface="+mn-cs"/>
              </a:rPr>
              <a:t> of a task as they gain in this ability.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A99253-02AA-3A43-AF93-D0F606400967}" type="slidenum">
              <a:rPr lang="en-US" smtClean="0"/>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As young</a:t>
            </a:r>
            <a:r>
              <a:rPr lang="en-US" baseline="0" dirty="0" smtClean="0"/>
              <a:t> as two years old, children are ready and eager to start helping and doing things for themselves.  </a:t>
            </a:r>
          </a:p>
          <a:p>
            <a:r>
              <a:rPr lang="en-US" baseline="0" dirty="0" smtClean="0"/>
              <a:t>ASK: How many of you have heard “I can do it myself!” from a toddler?  </a:t>
            </a:r>
          </a:p>
          <a:p>
            <a:r>
              <a:rPr lang="en-US" baseline="0" dirty="0" smtClean="0"/>
              <a:t>TELL: Young children especially love to copy the actions of adults so chores seem like fun to them and they are proud to be able to complete the tasks.</a:t>
            </a:r>
          </a:p>
          <a:p>
            <a:r>
              <a:rPr lang="en-US" baseline="0" dirty="0" smtClean="0"/>
              <a:t>ASK: What are some self-help chores you give children at mealtime?  (Hear answers)</a:t>
            </a:r>
          </a:p>
          <a:p>
            <a:r>
              <a:rPr lang="en-US" baseline="0" dirty="0" smtClean="0"/>
              <a:t>TELL:  Yes, some examples included washing the table, setting the table, preparing foods, serving foods, clearing plates, or washing the table after eating.</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15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 Children are more likely to learn these life skills if we . . .</a:t>
            </a:r>
          </a:p>
          <a:p>
            <a:pPr lvl="0"/>
            <a:r>
              <a:rPr lang="en-US" sz="1200" kern="1200" dirty="0" smtClean="0">
                <a:solidFill>
                  <a:schemeClr val="tx1"/>
                </a:solidFill>
                <a:latin typeface="+mn-lt"/>
                <a:ea typeface="+mn-ea"/>
                <a:cs typeface="+mn-cs"/>
              </a:rPr>
              <a:t>TELL:  Have children try a chore, tell them how they are doing, and focus mostly on what they do right.</a:t>
            </a:r>
          </a:p>
          <a:p>
            <a:pPr lvl="0"/>
            <a:r>
              <a:rPr lang="en-US" sz="1200" kern="1200" dirty="0" smtClean="0">
                <a:solidFill>
                  <a:schemeClr val="tx1"/>
                </a:solidFill>
                <a:latin typeface="+mn-lt"/>
                <a:ea typeface="+mn-ea"/>
                <a:cs typeface="+mn-cs"/>
              </a:rPr>
              <a:t>TELL:  Children also learn these life skills if we make it easy for them to succeed.  For example, we can provide the necessary tools such as small buckets and sponges for children to wash tables or providing a low spot for dirty dishes if you want children to clear the table.</a:t>
            </a:r>
          </a:p>
          <a:p>
            <a:pPr lvl="0"/>
            <a:r>
              <a:rPr lang="en-US" sz="1200" kern="1200" dirty="0" smtClean="0">
                <a:solidFill>
                  <a:schemeClr val="tx1"/>
                </a:solidFill>
                <a:latin typeface="+mn-lt"/>
                <a:ea typeface="+mn-ea"/>
                <a:cs typeface="+mn-cs"/>
              </a:rPr>
              <a:t>ASK: What other examples can you provide of “supports” that help children perform tasks?</a:t>
            </a:r>
          </a:p>
          <a:p>
            <a:r>
              <a:rPr lang="en-US" sz="1200" kern="1200" dirty="0" smtClean="0">
                <a:solidFill>
                  <a:schemeClr val="tx1"/>
                </a:solidFill>
                <a:latin typeface="+mn-lt"/>
                <a:ea typeface="+mn-ea"/>
                <a:cs typeface="+mn-cs"/>
              </a:rPr>
              <a:t>TELL: However, for many days you may still need to patiently remind children of the need to do the chore and how it should be done.</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A99253-02AA-3A43-AF93-D0F606400967}" type="slidenum">
              <a:rPr lang="en-US" smtClean="0"/>
              <a:pPr/>
              <a:t>16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a:t>
            </a:r>
          </a:p>
          <a:p>
            <a:r>
              <a:rPr lang="en-US" dirty="0" smtClean="0"/>
              <a:t>Split large</a:t>
            </a:r>
            <a:r>
              <a:rPr lang="en-US" baseline="0" dirty="0" smtClean="0"/>
              <a:t> group into small groups of 3-4.  Provide writing utensils and paper (maybe poster-sized paper and markers).  Assign each group to one area of social development (problem solving, impulse control, planning or practical life skills).  Allow 5-10 minutes for small groups to come up with ideas and then another 5-10 minutes for small groups to present ideas to the larger group.</a:t>
            </a:r>
          </a:p>
          <a:p>
            <a:r>
              <a:rPr lang="en-US" baseline="0" dirty="0" smtClean="0"/>
              <a:t>TELL:  Here’s an opportunity to share your classroom wisdom and ideas.  For the next 5-10 minutes, I’d like you to work with a small group to come up with classroom activities or methods that you could use in your early care &amp; education setting to help children learn the various social development tasks we’ve been discussing.  We’ll then spend another 5 minutes of so sharing ideas with the large group so you all hopefully will go home with a nice start to a library of ideas to use.  For example, How might you teach kids to share at snack?  How might you help a kid wait to eat until food is served?  What could you do to teach mealtime chores to kids?  How could you help children learn to do complicated mealtime tasks like setting the table for many people?</a:t>
            </a:r>
          </a:p>
          <a:p>
            <a:endParaRPr lang="en-US" baseline="0" dirty="0" smtClean="0"/>
          </a:p>
          <a:p>
            <a:r>
              <a:rPr lang="en-US" baseline="0" dirty="0" smtClean="0"/>
              <a:t>Click to next slide while participants are brainstorming.  </a:t>
            </a:r>
          </a:p>
        </p:txBody>
      </p:sp>
      <p:sp>
        <p:nvSpPr>
          <p:cNvPr id="4" name="Slide Number Placeholder 3"/>
          <p:cNvSpPr>
            <a:spLocks noGrp="1"/>
          </p:cNvSpPr>
          <p:nvPr>
            <p:ph type="sldNum" sz="quarter" idx="10"/>
          </p:nvPr>
        </p:nvSpPr>
        <p:spPr/>
        <p:txBody>
          <a:bodyPr/>
          <a:lstStyle/>
          <a:p>
            <a:fld id="{22A99253-02AA-3A43-AF93-D0F606400967}" type="slidenum">
              <a:rPr lang="en-US" smtClean="0"/>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a:t>
            </a:r>
            <a:r>
              <a:rPr lang="en-US" baseline="0" dirty="0" smtClean="0"/>
              <a:t>As we share ideas with each other, we suggest you take notes of the ideas shared because you’ll have a rich list of ideas and at the end of this workshop we’ll be asking you to share an activity or method you plan to use.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TELL: Today’s workshop is shown in orange and is one of 4 in a series about nutrition in early childhood education and care settings.  </a:t>
            </a:r>
          </a:p>
          <a:p>
            <a:endParaRPr lang="en-US" baseline="0" dirty="0" smtClean="0"/>
          </a:p>
          <a:p>
            <a:r>
              <a:rPr lang="en-US" baseline="0" dirty="0" smtClean="0"/>
              <a:t>NOTE: Facilitators, you can add more details regarding whether the other workshops will be offered.  For instance, We had workshop # ? last month.  If there is interest, we’ll hold the other workshops in the months ahead.  We have arranged Registry credit for each of these.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TELL: In addition to social development, meal and snack times can be used to promote children’s intellectual development.</a:t>
            </a:r>
            <a:endParaRPr lang="en-US" sz="1100" kern="1200" dirty="0" smtClean="0">
              <a:solidFill>
                <a:schemeClr val="tx1"/>
              </a:solidFill>
              <a:latin typeface="+mn-lt"/>
              <a:ea typeface="+mn-ea"/>
              <a:cs typeface="+mn-cs"/>
            </a:endParaRPr>
          </a:p>
          <a:p>
            <a:endParaRPr lang="en-US" dirty="0" smtClean="0"/>
          </a:p>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19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 The meal table is a great place for conversation.  In fact, research has found that the amount and complexity of mealtime conversation predicts children’s vocabulary size and growth.  For instance, the more frequently a family has shared mealtime the larger a child’s vocabulary growth and the better their academic achievement.  And children who heard unusual words at mealtime at age 2 had larger vocabularies at age 5. </a:t>
            </a:r>
          </a:p>
          <a:p>
            <a:pPr lvl="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TELL:  In order to enlarge their vocabularies, children need not only language stimulation (hearing language) but also language interaction (give and take, back and forth).  The real key is using language to describe children’s experience.  This is how children learn new words.</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22A99253-02AA-3A43-AF93-D0F606400967}" type="slidenum">
              <a:rPr lang="en-US" smtClean="0"/>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a:t>
            </a:r>
            <a:r>
              <a:rPr lang="en-US" baseline="0" dirty="0" smtClean="0"/>
              <a:t> things do you do to encourage language development?  Wait for responses then move to next slide.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22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mn-lt"/>
                <a:ea typeface="+mn-ea"/>
                <a:cs typeface="+mn-cs"/>
              </a:rPr>
              <a:t>TELL: Here are some keys to encourage language development.</a:t>
            </a:r>
          </a:p>
          <a:p>
            <a:pPr marL="228600" lvl="0" indent="-228600">
              <a:buFont typeface="+mj-lt"/>
              <a:buAutoNum type="arabicPeriod"/>
            </a:pPr>
            <a:r>
              <a:rPr lang="en-US" sz="1200" kern="1200" dirty="0" smtClean="0">
                <a:solidFill>
                  <a:schemeClr val="tx1"/>
                </a:solidFill>
                <a:latin typeface="+mn-lt"/>
                <a:ea typeface="+mn-ea"/>
                <a:cs typeface="+mn-cs"/>
              </a:rPr>
              <a:t>TELL: Create joint attention.  This can be done with infants.  Make sure you and the child are paying attention to the same thing and then talk about it.  “Oh, you see the cup!  Are you thirsty?”</a:t>
            </a:r>
          </a:p>
          <a:p>
            <a:pPr marL="228600" lvl="0" indent="-228600">
              <a:buFont typeface="+mj-lt"/>
              <a:buAutoNum type="arabicPeriod"/>
            </a:pPr>
            <a:r>
              <a:rPr lang="en-US" sz="1200" kern="1200" dirty="0" smtClean="0">
                <a:solidFill>
                  <a:schemeClr val="tx1"/>
                </a:solidFill>
                <a:latin typeface="+mn-lt"/>
                <a:ea typeface="+mn-ea"/>
                <a:cs typeface="+mn-cs"/>
              </a:rPr>
              <a:t>TELL: Elaborate on language.  When children use one or two words, respond to them by adding to their words.  “Milk?  Should I pass the glass of milk?”</a:t>
            </a:r>
          </a:p>
          <a:p>
            <a:pPr marL="228600" lvl="0" indent="-228600">
              <a:buFont typeface="+mj-lt"/>
              <a:buAutoNum type="arabicPeriod"/>
            </a:pPr>
            <a:r>
              <a:rPr lang="en-US" sz="1200" kern="1200" dirty="0" smtClean="0">
                <a:solidFill>
                  <a:schemeClr val="tx1"/>
                </a:solidFill>
                <a:latin typeface="+mn-lt"/>
                <a:ea typeface="+mn-ea"/>
                <a:cs typeface="+mn-cs"/>
              </a:rPr>
              <a:t>TELL: Ask questions to which you don’t know the answer.  For example ask “Hannah, what is your favorite food?” or “Jesus, what foods grow in your garden?”</a:t>
            </a:r>
          </a:p>
          <a:p>
            <a:pPr marL="228600" lvl="0" indent="-228600">
              <a:buFont typeface="+mj-lt"/>
              <a:buAutoNum type="arabicPeriod"/>
            </a:pPr>
            <a:r>
              <a:rPr lang="en-US" sz="1200" kern="1200" dirty="0" smtClean="0">
                <a:solidFill>
                  <a:schemeClr val="tx1"/>
                </a:solidFill>
                <a:latin typeface="+mn-lt"/>
                <a:ea typeface="+mn-ea"/>
                <a:cs typeface="+mn-cs"/>
              </a:rPr>
              <a:t>TELL: Point out words that rhyme.  “Here is corn. Born, torn.”  And encourage children to try to rhyme – even with nonsense words.</a:t>
            </a:r>
          </a:p>
          <a:p>
            <a:pPr marL="228600" indent="-228600">
              <a:buFont typeface="+mj-lt"/>
              <a:buAutoNum type="arabicPeriod"/>
            </a:pPr>
            <a:r>
              <a:rPr lang="en-US" sz="1200" kern="1200" dirty="0" smtClean="0">
                <a:solidFill>
                  <a:schemeClr val="tx1"/>
                </a:solidFill>
                <a:latin typeface="+mn-lt"/>
                <a:ea typeface="+mn-ea"/>
                <a:cs typeface="+mn-cs"/>
              </a:rPr>
              <a:t>TELL: Direct conversation by letting every child speak but staying on topic.  For instance, summarize what one child said and then ask another child to comment and remind children of the topic. </a:t>
            </a:r>
            <a:endParaRPr lang="en-US" baseline="0" dirty="0" smtClean="0"/>
          </a:p>
        </p:txBody>
      </p:sp>
      <p:sp>
        <p:nvSpPr>
          <p:cNvPr id="4" name="Slide Number Placeholder 3"/>
          <p:cNvSpPr>
            <a:spLocks noGrp="1"/>
          </p:cNvSpPr>
          <p:nvPr>
            <p:ph type="sldNum" sz="quarter" idx="10"/>
          </p:nvPr>
        </p:nvSpPr>
        <p:spPr/>
        <p:txBody>
          <a:bodyPr/>
          <a:lstStyle/>
          <a:p>
            <a:fld id="{22A99253-02AA-3A43-AF93-D0F606400967}" type="slidenum">
              <a:rPr lang="en-US" smtClean="0"/>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The meal</a:t>
            </a:r>
            <a:r>
              <a:rPr lang="en-US" baseline="0" dirty="0" smtClean="0"/>
              <a:t> table also provides many opportunities for children to learn about numbers and practice mathematical concepts such as counting, adding and subtracting or fractions.</a:t>
            </a:r>
          </a:p>
          <a:p>
            <a:r>
              <a:rPr lang="en-US" baseline="0" dirty="0" smtClean="0"/>
              <a:t>READ SLIDE.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24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Science</a:t>
            </a:r>
            <a:r>
              <a:rPr lang="en-US" baseline="0" dirty="0" smtClean="0"/>
              <a:t> is yet another way intellectual development can be promoted at meal time.  Most science learning in early childhood concerns the natural world – and food provides the first and most compelling example of the natural world because children have daily exposure to food.  For example, some of the science questions children can answer at the meal table are (READ SLIDE)</a:t>
            </a:r>
          </a:p>
          <a:p>
            <a:endParaRPr lang="en-US" baseline="0" dirty="0" smtClean="0"/>
          </a:p>
        </p:txBody>
      </p:sp>
      <p:sp>
        <p:nvSpPr>
          <p:cNvPr id="4" name="Slide Number Placeholder 3"/>
          <p:cNvSpPr>
            <a:spLocks noGrp="1"/>
          </p:cNvSpPr>
          <p:nvPr>
            <p:ph type="sldNum" sz="quarter" idx="10"/>
          </p:nvPr>
        </p:nvSpPr>
        <p:spPr/>
        <p:txBody>
          <a:bodyPr/>
          <a:lstStyle/>
          <a:p>
            <a:fld id="{22A99253-02AA-3A43-AF93-D0F606400967}" type="slidenum">
              <a:rPr lang="en-US" smtClean="0"/>
              <a:pPr/>
              <a:t>25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TELL:  The Carrot Gardens activity we completed earlier today is a great example of how we can support children’s intellectual development at the meal table.  By reading a book related to the food children are eating they can learn more about that food and books like </a:t>
            </a:r>
            <a:r>
              <a:rPr lang="en-US" sz="1200" i="1" kern="1200" dirty="0" smtClean="0">
                <a:solidFill>
                  <a:schemeClr val="tx1"/>
                </a:solidFill>
                <a:latin typeface="+mn-lt"/>
                <a:ea typeface="+mn-ea"/>
                <a:cs typeface="+mn-cs"/>
              </a:rPr>
              <a:t>The</a:t>
            </a:r>
            <a:r>
              <a:rPr lang="en-US" sz="1200" i="1" kern="1200" baseline="0" dirty="0" smtClean="0">
                <a:solidFill>
                  <a:schemeClr val="tx1"/>
                </a:solidFill>
                <a:latin typeface="+mn-lt"/>
                <a:ea typeface="+mn-ea"/>
                <a:cs typeface="+mn-cs"/>
              </a:rPr>
              <a:t> Carrot Seed</a:t>
            </a:r>
            <a:r>
              <a:rPr lang="en-US" sz="1200" i="0" kern="1200" baseline="0" dirty="0" smtClean="0">
                <a:solidFill>
                  <a:schemeClr val="tx1"/>
                </a:solidFill>
                <a:latin typeface="+mn-lt"/>
                <a:ea typeface="+mn-ea"/>
                <a:cs typeface="+mn-cs"/>
              </a:rPr>
              <a:t> can also help children understand how food is grown.  The book and snack could even be accompanied by a trip to a farm or garden, the farmer’s market or growing seeds in the classroom.  We’ve developed 4 snack and book activities that I’m passing out for your to try in your classroom.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DO: Hand out activity sheets.</a:t>
            </a:r>
          </a:p>
        </p:txBody>
      </p:sp>
      <p:sp>
        <p:nvSpPr>
          <p:cNvPr id="4" name="Slide Number Placeholder 3"/>
          <p:cNvSpPr>
            <a:spLocks noGrp="1"/>
          </p:cNvSpPr>
          <p:nvPr>
            <p:ph type="sldNum" sz="quarter" idx="10"/>
          </p:nvPr>
        </p:nvSpPr>
        <p:spPr/>
        <p:txBody>
          <a:bodyPr/>
          <a:lstStyle/>
          <a:p>
            <a:fld id="{22A99253-02AA-3A43-AF93-D0F606400967}" type="slidenum">
              <a:rPr lang="en-US" smtClean="0"/>
              <a:pPr/>
              <a:t>26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a:t>
            </a:r>
          </a:p>
          <a:p>
            <a:r>
              <a:rPr lang="en-US" dirty="0" smtClean="0"/>
              <a:t>Split large</a:t>
            </a:r>
            <a:r>
              <a:rPr lang="en-US" baseline="0" dirty="0" smtClean="0"/>
              <a:t> group into small groups of 3-4.  Provide writing utensils and paper (maybe poster-sized paper and markers).  Assign each group one area of intellectual development (language, math or science).  Allow 5-10 minutes for small groups to come up with ideas and then another 5-10 minutes for small groups to present ideas to the larger group. NOTE: If your group is very small, the whole group could brainstorm for all three areas.</a:t>
            </a:r>
          </a:p>
          <a:p>
            <a:r>
              <a:rPr lang="en-US" baseline="0" dirty="0" smtClean="0"/>
              <a:t>TELL:  Here’s an opportunity to share more of your classroom wisdom and ideas.  For the next 5-10 minutes, I’d like you to work with a small group to come up with classroom activities or methods that you could use in your early care &amp; education setting to help children develop intellectually in the ways we’ve been discussing. For example, what kind of mealtime activity could you do to teach children colors or shapes or counting?  What kind of activity could you do at snack to encourage and teach conversation?  What kind of science concepts could you teach with mealtime?  We’ll then spend another 5 minutes of so sharing ideas with the large group so you all hopefully will go home with a nice start to a library of ideas to use. </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27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a:t>
            </a:r>
            <a:r>
              <a:rPr lang="en-US" baseline="0" dirty="0" smtClean="0"/>
              <a:t>As we share ideas with each </a:t>
            </a:r>
            <a:r>
              <a:rPr lang="en-US" baseline="0" smtClean="0"/>
              <a:t>other, we </a:t>
            </a:r>
            <a:r>
              <a:rPr lang="en-US" baseline="0" dirty="0" smtClean="0"/>
              <a:t>suggest you take notes of the ideas shared because you’ll have a rich list of ideas and at the end of this workshop we’ll be asking you to share an activity or method you plan to use.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This workshop series is based on this book, which was written by 2 professors at the University of Wisconsin along with 2 Wisconsin early care and education professionals.  If you want to take a look at it, I’ll have a sample copy up front after the workshop, and also some information on how to purchase a copy.  Throughout the workshop, we also reference </a:t>
            </a:r>
            <a:r>
              <a:rPr lang="en-US" i="1" baseline="0" dirty="0" smtClean="0"/>
              <a:t>Healthy Bites</a:t>
            </a:r>
            <a:r>
              <a:rPr lang="en-US" i="0" baseline="0" dirty="0" smtClean="0"/>
              <a:t>, which</a:t>
            </a:r>
            <a:r>
              <a:rPr lang="en-US" dirty="0" smtClean="0"/>
              <a:t> was written</a:t>
            </a:r>
            <a:r>
              <a:rPr lang="en-US" baseline="0" dirty="0" smtClean="0"/>
              <a:t> in Wisconsin and </a:t>
            </a:r>
            <a:r>
              <a:rPr lang="en-US" dirty="0" smtClean="0"/>
              <a:t>focuses primarily on nutrition and supporting a healthier environment for children in the</a:t>
            </a:r>
            <a:r>
              <a:rPr lang="en-US" baseline="0" dirty="0" smtClean="0"/>
              <a:t> e</a:t>
            </a:r>
            <a:r>
              <a:rPr lang="en-US" dirty="0" smtClean="0"/>
              <a:t>arly care and education settings.  </a:t>
            </a:r>
            <a:r>
              <a:rPr lang="en-US" i="1" dirty="0" smtClean="0"/>
              <a:t>Healthy Bites</a:t>
            </a:r>
            <a:r>
              <a:rPr lang="en-US" i="0" baseline="0" dirty="0" smtClean="0"/>
              <a:t> is available free online.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 To close, we’d like you each to share two activities you plan to use in the future – one that promotes social development and one that promotes intellectual development.  I’ll give you 2-3 minutes to look through your notes and pick 1 activity for social development and 1 activity for intellectual development. Please write them on the Two Activities sheet I’m handing out.  (If you have time, go around in circle or popcorn so you hear from each participant.)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After participants share two methods/complete worksheet . . .</a:t>
            </a:r>
          </a:p>
          <a:p>
            <a:r>
              <a:rPr lang="en-US" sz="1200" kern="1200" dirty="0" smtClean="0">
                <a:solidFill>
                  <a:schemeClr val="tx1"/>
                </a:solidFill>
                <a:latin typeface="+mn-lt"/>
                <a:ea typeface="+mn-ea"/>
                <a:cs typeface="+mn-cs"/>
              </a:rPr>
              <a:t>TELL: Thank you for attending today.  I hope that you are leaving with a deeper understanding of how social and intellectual development can be fostered at meal and snack times.</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22A99253-02AA-3A43-AF93-D0F606400967}" type="slidenum">
              <a:rPr lang="en-US" smtClean="0"/>
              <a:pPr/>
              <a:t>29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p>
          <a:p>
            <a:r>
              <a:rPr lang="en-US" dirty="0" smtClean="0"/>
              <a:t>TELL: Research finds that responsive, well-organized, and well-regulated mealtimes predict better child outcomes in</a:t>
            </a:r>
            <a:r>
              <a:rPr lang="en-US" baseline="0" dirty="0" smtClean="0"/>
              <a:t> a wide variety of areas, not just in nutrition.  We can nurture children’s minds as well as their bodies at mealtime.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Ritualized-Repeated-Remembered: Because mealtimes become ritualized, with the same rules and actions repeated every day, they are a more effective setting for teaching and learning than are most other parts of the early</a:t>
            </a:r>
            <a:r>
              <a:rPr lang="en-US" sz="1200" kern="1200" baseline="0" dirty="0" smtClean="0">
                <a:solidFill>
                  <a:schemeClr val="tx1"/>
                </a:solidFill>
                <a:latin typeface="+mn-lt"/>
                <a:ea typeface="+mn-ea"/>
                <a:cs typeface="+mn-cs"/>
              </a:rPr>
              <a:t> care &amp; education</a:t>
            </a:r>
            <a:r>
              <a:rPr lang="en-US" sz="1200" kern="1200" dirty="0" smtClean="0">
                <a:solidFill>
                  <a:schemeClr val="tx1"/>
                </a:solidFill>
                <a:latin typeface="+mn-lt"/>
                <a:ea typeface="+mn-ea"/>
                <a:cs typeface="+mn-cs"/>
              </a:rPr>
              <a:t> day. Children benefit from the comfort of predictability and a sense of control of</a:t>
            </a:r>
            <a:r>
              <a:rPr lang="en-US" sz="1200" kern="1200" baseline="0" dirty="0" smtClean="0">
                <a:solidFill>
                  <a:schemeClr val="tx1"/>
                </a:solidFill>
                <a:latin typeface="+mn-lt"/>
                <a:ea typeface="+mn-ea"/>
                <a:cs typeface="+mn-cs"/>
              </a:rPr>
              <a:t> their life.</a:t>
            </a:r>
            <a:endParaRPr lang="en-US" sz="1200" kern="1200" dirty="0" smtClean="0">
              <a:solidFill>
                <a:schemeClr val="tx1"/>
              </a:solidFill>
              <a:latin typeface="+mn-lt"/>
              <a:ea typeface="+mn-ea"/>
              <a:cs typeface="+mn-cs"/>
            </a:endParaRPr>
          </a:p>
          <a:p>
            <a:endParaRPr lang="en-US" dirty="0" smtClean="0"/>
          </a:p>
          <a:p>
            <a:r>
              <a:rPr lang="en-US" dirty="0" smtClean="0"/>
              <a:t>Norms vary across </a:t>
            </a:r>
            <a:r>
              <a:rPr lang="en-US" dirty="0" smtClean="0"/>
              <a:t>culture</a:t>
            </a:r>
            <a:r>
              <a:rPr lang="en-US" baseline="0" dirty="0" smtClean="0"/>
              <a:t> but </a:t>
            </a:r>
            <a:r>
              <a:rPr lang="en-US" baseline="0" dirty="0" smtClean="0"/>
              <a:t>most</a:t>
            </a:r>
            <a:r>
              <a:rPr lang="en-US" baseline="0" dirty="0" smtClean="0"/>
              <a:t> </a:t>
            </a:r>
            <a:r>
              <a:rPr lang="en-US" sz="1200" kern="1200" dirty="0" smtClean="0">
                <a:solidFill>
                  <a:schemeClr val="tx1"/>
                </a:solidFill>
                <a:latin typeface="+mn-lt"/>
                <a:ea typeface="+mn-ea"/>
                <a:cs typeface="+mn-cs"/>
              </a:rPr>
              <a:t>Americans </a:t>
            </a:r>
            <a:r>
              <a:rPr lang="en-US" sz="1200" kern="1200" dirty="0" smtClean="0">
                <a:solidFill>
                  <a:schemeClr val="tx1"/>
                </a:solidFill>
                <a:latin typeface="+mn-lt"/>
                <a:ea typeface="+mn-ea"/>
                <a:cs typeface="+mn-cs"/>
              </a:rPr>
              <a:t>think that mealtime means, all members of the family are together,</a:t>
            </a:r>
            <a:r>
              <a:rPr lang="en-US" dirty="0" smtClean="0"/>
              <a:t> </a:t>
            </a:r>
            <a:r>
              <a:rPr lang="en-US" baseline="0" dirty="0" smtClean="0"/>
              <a:t>all members of the family are together, meal lasts for more than just a few minutes, and everyone at the table contributes to pleasant conversation.  </a:t>
            </a:r>
            <a:r>
              <a:rPr lang="en-US" sz="1200" kern="1200" dirty="0" smtClean="0">
                <a:solidFill>
                  <a:schemeClr val="tx1"/>
                </a:solidFill>
                <a:latin typeface="+mn-lt"/>
                <a:ea typeface="+mn-ea"/>
                <a:cs typeface="+mn-cs"/>
              </a:rPr>
              <a:t>Even though parents have the idea and goal of a family mealtime, they don’t always succeed in creating one.</a:t>
            </a:r>
          </a:p>
          <a:p>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ASK: Why do you think some families don’t have family meal times? </a:t>
            </a:r>
            <a:r>
              <a:rPr lang="en-US" sz="11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Possible responses include: children’s activities, work schedules, lack of effort or organization)</a:t>
            </a:r>
          </a:p>
          <a:p>
            <a:pPr lvl="0"/>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TELL: For children who don’t have family mealtime at home, shared meal and snack times at their early care</a:t>
            </a:r>
            <a:r>
              <a:rPr lang="en-US" sz="1200" kern="1200" baseline="0" dirty="0" smtClean="0">
                <a:solidFill>
                  <a:schemeClr val="tx1"/>
                </a:solidFill>
                <a:latin typeface="+mn-lt"/>
                <a:ea typeface="+mn-ea"/>
                <a:cs typeface="+mn-cs"/>
              </a:rPr>
              <a:t> &amp; education</a:t>
            </a:r>
            <a:r>
              <a:rPr lang="en-US" sz="1200" kern="1200" dirty="0" smtClean="0">
                <a:solidFill>
                  <a:schemeClr val="tx1"/>
                </a:solidFill>
                <a:latin typeface="+mn-lt"/>
                <a:ea typeface="+mn-ea"/>
                <a:cs typeface="+mn-cs"/>
              </a:rPr>
              <a:t> program can be especially important. </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Children learn how to interact socially at the meal or snack table.</a:t>
            </a:r>
          </a:p>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We’ll go into each of these aspects of social development in more detail.  Children learn many social skills at the table, including . . .</a:t>
            </a:r>
            <a:endParaRPr lang="en-US" dirty="0" smtClean="0"/>
          </a:p>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Read slide.</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TELL: Problem</a:t>
            </a:r>
            <a:r>
              <a:rPr lang="en-US" sz="1200" kern="1200" baseline="0" dirty="0" smtClean="0">
                <a:solidFill>
                  <a:schemeClr val="tx1"/>
                </a:solidFill>
                <a:latin typeface="+mn-lt"/>
                <a:ea typeface="+mn-ea"/>
                <a:cs typeface="+mn-cs"/>
              </a:rPr>
              <a:t> solving is especially d</a:t>
            </a:r>
            <a:r>
              <a:rPr lang="en-US" sz="1200" kern="1200" dirty="0" smtClean="0">
                <a:solidFill>
                  <a:schemeClr val="tx1"/>
                </a:solidFill>
                <a:latin typeface="+mn-lt"/>
                <a:ea typeface="+mn-ea"/>
                <a:cs typeface="+mn-cs"/>
              </a:rPr>
              <a:t>ifficult for toddlers because 1) they are driven to exercise increasing independence and autonomy,</a:t>
            </a:r>
            <a:r>
              <a:rPr lang="en-US" sz="1200" kern="1200" baseline="0" dirty="0" smtClean="0">
                <a:solidFill>
                  <a:schemeClr val="tx1"/>
                </a:solidFill>
                <a:latin typeface="+mn-lt"/>
                <a:ea typeface="+mn-ea"/>
                <a:cs typeface="+mn-cs"/>
              </a:rPr>
              <a:t> to assert themselves more as an individual, but at the same time</a:t>
            </a:r>
            <a:r>
              <a:rPr lang="en-US" sz="1200" kern="1200" dirty="0" smtClean="0">
                <a:solidFill>
                  <a:schemeClr val="tx1"/>
                </a:solidFill>
                <a:latin typeface="+mn-lt"/>
                <a:ea typeface="+mn-ea"/>
                <a:cs typeface="+mn-cs"/>
              </a:rPr>
              <a:t> 2) adults must exert socialization pressure on them, teaching them that they cannot always get their own way, that the needs of others are also important.</a:t>
            </a:r>
          </a:p>
          <a:p>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TELL: The meal table offers excellent opportunities for children to work on problem solving.  For instance, at the meal table practice . . .</a:t>
            </a:r>
          </a:p>
          <a:p>
            <a:endParaRPr lang="en-US" dirty="0" smtClean="0"/>
          </a:p>
          <a:p>
            <a:r>
              <a:rPr lang="en-US" dirty="0" smtClean="0"/>
              <a:t>Read slide.</a:t>
            </a:r>
          </a:p>
          <a:p>
            <a:endParaRPr lang="en-US" dirty="0" smtClean="0"/>
          </a:p>
          <a:p>
            <a:r>
              <a:rPr lang="en-US" dirty="0" smtClean="0"/>
              <a:t>ASK: What are some examples you’ve seen recently of children learning how to solve problems at the meal table?</a:t>
            </a:r>
            <a:endParaRPr lang="en-US" dirty="0"/>
          </a:p>
        </p:txBody>
      </p:sp>
      <p:sp>
        <p:nvSpPr>
          <p:cNvPr id="4" name="Slide Number Placeholder 3"/>
          <p:cNvSpPr>
            <a:spLocks noGrp="1"/>
          </p:cNvSpPr>
          <p:nvPr>
            <p:ph type="sldNum" sz="quarter" idx="10"/>
          </p:nvPr>
        </p:nvSpPr>
        <p:spPr/>
        <p:txBody>
          <a:bodyPr/>
          <a:lstStyle/>
          <a:p>
            <a:fld id="{22A99253-02AA-3A43-AF93-D0F606400967}"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8C71AC58-CAC5-C14A-B98D-666C0D369565}" type="datetime1">
              <a:rPr lang="en-US" smtClean="0"/>
              <a:pPr/>
              <a:t>10/4/12</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2BDB93A9-DE17-42E8-A366-46C30944BF19}"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CC015-C68D-F341-B783-F755E6D01034}" type="datetime1">
              <a:rPr lang="en-US" smtClean="0"/>
              <a:pPr/>
              <a:t>10/4/12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33739-8A32-DF44-A90F-86FA83405CC1}" type="slidenum">
              <a:rPr lang="en-US" smtClean="0"/>
              <a:pPr/>
              <a:t>‹#›</a:t>
            </a:fld>
            <a:endParaRPr lang="en-US" dirty="0"/>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smtClean="0"/>
              <a:t>Click icon to add picture</a:t>
            </a:r>
            <a:endParaRPr dirty="0"/>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B65BACE7-8EF2-9246-BB40-18CB2B5A2AD0}" type="datetime1">
              <a:rPr lang="en-US" smtClean="0"/>
              <a:pPr/>
              <a:t>10/4/12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70CC015-C68D-F341-B783-F755E6D01034}" type="datetime1">
              <a:rPr lang="en-US" smtClean="0"/>
              <a:pPr/>
              <a:t>10/4/12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33739-8A32-DF44-A90F-86FA83405CC1}" type="slidenum">
              <a:rPr lang="en-US" smtClean="0"/>
              <a:pPr/>
              <a:t>‹#›</a:t>
            </a:fld>
            <a:endParaRPr lang="en-US" dirty="0"/>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7FDD19-03FC-5640-ACED-05BA326C70F9}" type="datetime1">
              <a:rPr lang="en-US" smtClean="0"/>
              <a:pPr/>
              <a:t>10/4/12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06355C0-1339-454F-920E-703F1C846900}" type="datetime1">
              <a:rPr lang="en-US" smtClean="0"/>
              <a:pPr/>
              <a:t>10/4/12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A33739-8A32-DF44-A90F-86FA83405CC1}" type="slidenum">
              <a:rPr lang="en-US" smtClean="0"/>
              <a:pPr/>
              <a:t>‹#›</a:t>
            </a:fld>
            <a:endParaRPr lang="en-US" dirty="0"/>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EC0EC9-BD3E-AD4E-A8AA-875BB7D55C32}" type="datetime1">
              <a:rPr lang="en-US" smtClean="0"/>
              <a:pPr/>
              <a:t>10/4/12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170CC015-C68D-F341-B783-F755E6D01034}" type="datetime1">
              <a:rPr lang="en-US" smtClean="0"/>
              <a:pPr/>
              <a:t>10/4/12</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smtClean="0"/>
              <a:t>Click icon to add picture</a:t>
            </a:r>
            <a:endParaRPr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34F54-BD87-9F4F-ACF5-03210F90C39B}" type="datetime1">
              <a:rPr lang="en-US" smtClean="0"/>
              <a:pPr/>
              <a:t>10/4/12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EA447BA-7D47-FA4B-8317-8D7E4813F09B}" type="datetime1">
              <a:rPr lang="en-US" smtClean="0"/>
              <a:pPr/>
              <a:t>10/4/12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B9798C-8326-F040-A65E-E4FF4783A65C}" type="datetime1">
              <a:rPr lang="en-US" smtClean="0"/>
              <a:pPr/>
              <a:t>10/4/12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A33739-8A32-DF44-A90F-86FA83405CC1}" type="slidenum">
              <a:rPr lang="en-US" smtClean="0"/>
              <a:pPr/>
              <a:t>‹#›</a:t>
            </a:fld>
            <a:endParaRPr lang="en-US" dirty="0"/>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8373A8-9C01-A343-AD68-AC6C4C54C074}" type="datetime1">
              <a:rPr lang="en-US" smtClean="0"/>
              <a:pPr/>
              <a:t>10/4/12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F3D91473-0047-6E45-BB57-162C73721A08}" type="datetime1">
              <a:rPr lang="en-US" smtClean="0"/>
              <a:pPr/>
              <a:t>10/4/12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A33739-8A32-DF44-A90F-86FA83405C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486B30F-2C56-F64D-B547-FCE74C46059E}" type="datetime1">
              <a:rPr lang="en-US" smtClean="0"/>
              <a:pPr/>
              <a:t>10/4/12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B93A9-DE17-42E8-A366-46C30944BF19}"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70CC015-C68D-F341-B783-F755E6D01034}" type="datetime1">
              <a:rPr lang="en-US" smtClean="0"/>
              <a:pPr/>
              <a:t>10/4/12</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37A33739-8A32-DF44-A90F-86FA83405CC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7.png"/><Relationship Id="rId5" Type="http://schemas.openxmlformats.org/officeDocument/2006/relationships/image" Target="../media/image8.pn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6"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image" Target="../media/image29.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586" y="814736"/>
            <a:ext cx="6477000" cy="1828800"/>
          </a:xfrm>
        </p:spPr>
        <p:txBody>
          <a:bodyPr/>
          <a:lstStyle/>
          <a:p>
            <a:r>
              <a:rPr lang="en-US" b="1" dirty="0" smtClean="0">
                <a:cs typeface="Geneva"/>
              </a:rPr>
              <a:t>Count, Read, Share</a:t>
            </a:r>
            <a:endParaRPr lang="en-US" b="1" dirty="0">
              <a:cs typeface="Geneva"/>
            </a:endParaRPr>
          </a:p>
        </p:txBody>
      </p:sp>
      <p:sp>
        <p:nvSpPr>
          <p:cNvPr id="3" name="Subtitle 2"/>
          <p:cNvSpPr>
            <a:spLocks noGrp="1"/>
          </p:cNvSpPr>
          <p:nvPr>
            <p:ph type="subTitle" idx="1"/>
          </p:nvPr>
        </p:nvSpPr>
        <p:spPr>
          <a:xfrm>
            <a:off x="1938402" y="3061335"/>
            <a:ext cx="5263178" cy="949435"/>
          </a:xfrm>
        </p:spPr>
        <p:txBody>
          <a:bodyPr>
            <a:noAutofit/>
          </a:bodyPr>
          <a:lstStyle/>
          <a:p>
            <a:r>
              <a:rPr lang="en-US" sz="2400" b="1" dirty="0" smtClean="0">
                <a:latin typeface="+mj-lt"/>
                <a:cs typeface="Geneva"/>
              </a:rPr>
              <a:t>The Meal Table as a Learning Center</a:t>
            </a:r>
            <a:endParaRPr lang="en-US" sz="2400" b="1" dirty="0">
              <a:latin typeface="+mj-lt"/>
              <a:cs typeface="Geneva"/>
            </a:endParaRPr>
          </a:p>
        </p:txBody>
      </p:sp>
      <p:pic>
        <p:nvPicPr>
          <p:cNvPr id="5" name="Picture 4"/>
          <p:cNvPicPr/>
          <p:nvPr/>
        </p:nvPicPr>
        <p:blipFill>
          <a:blip r:embed="rId3">
            <a:extLst>
              <a:ext uri="{28A0092B-C50C-407E-A947-70E740481C1C}">
                <a14:useLocalDpi xmlns:mv="urn:schemas-microsoft-com:mac:vml" xmlns:p="http://schemas.openxmlformats.org/presentationml/2006/main"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lc="http://schemas.openxmlformats.org/drawingml/2006/lockedCanvas" val="0"/>
              </a:ext>
            </a:extLst>
          </a:blip>
          <a:srcRect/>
          <a:stretch>
            <a:fillRect/>
          </a:stretch>
        </p:blipFill>
        <p:spPr bwMode="auto">
          <a:xfrm>
            <a:off x="3711257" y="5499050"/>
            <a:ext cx="1721485" cy="600710"/>
          </a:xfrm>
          <a:prstGeom prst="rect">
            <a:avLst/>
          </a:prstGeom>
          <a:noFill/>
        </p:spPr>
      </p:pic>
      <p:grpSp>
        <p:nvGrpSpPr>
          <p:cNvPr id="16386" name="Group 2"/>
          <p:cNvGrpSpPr>
            <a:grpSpLocks/>
          </p:cNvGrpSpPr>
          <p:nvPr/>
        </p:nvGrpSpPr>
        <p:grpSpPr bwMode="auto">
          <a:xfrm>
            <a:off x="3432094" y="4832928"/>
            <a:ext cx="2212975" cy="347663"/>
            <a:chOff x="3410" y="6120"/>
            <a:chExt cx="3485" cy="547"/>
          </a:xfrm>
        </p:grpSpPr>
        <p:pic>
          <p:nvPicPr>
            <p:cNvPr id="16387" name="Picture 7" descr="Picture 1.png"/>
            <p:cNvPicPr>
              <a:picLocks noChangeArrowheads="1"/>
            </p:cNvPicPr>
            <p:nvPr/>
          </p:nvPicPr>
          <p:blipFill>
            <a:blip r:embed="rId4"/>
            <a:srcRect/>
            <a:stretch>
              <a:fillRect/>
            </a:stretch>
          </p:blipFill>
          <p:spPr bwMode="auto">
            <a:xfrm>
              <a:off x="3410" y="6120"/>
              <a:ext cx="3485" cy="413"/>
            </a:xfrm>
            <a:prstGeom prst="rect">
              <a:avLst/>
            </a:prstGeom>
            <a:noFill/>
          </p:spPr>
        </p:pic>
        <p:pic>
          <p:nvPicPr>
            <p:cNvPr id="16388" name="Picture 1"/>
            <p:cNvPicPr>
              <a:picLocks noChangeArrowheads="1"/>
            </p:cNvPicPr>
            <p:nvPr/>
          </p:nvPicPr>
          <p:blipFill>
            <a:blip r:embed="rId5"/>
            <a:srcRect/>
            <a:stretch>
              <a:fillRect/>
            </a:stretch>
          </p:blipFill>
          <p:spPr bwMode="auto">
            <a:xfrm>
              <a:off x="4990" y="6120"/>
              <a:ext cx="586" cy="547"/>
            </a:xfrm>
            <a:prstGeom prst="rect">
              <a:avLst/>
            </a:prstGeom>
            <a:noFill/>
          </p:spPr>
        </p:pic>
      </p:grpSp>
      <p:pic>
        <p:nvPicPr>
          <p:cNvPr id="8" name="Picture 7" descr="L4Photo3_iStock_000014046519Small.jpg"/>
          <p:cNvPicPr>
            <a:picLocks noChangeAspect="1"/>
          </p:cNvPicPr>
          <p:nvPr/>
        </p:nvPicPr>
        <p:blipFill>
          <a:blip r:embed="rId6"/>
          <a:stretch>
            <a:fillRect/>
          </a:stretch>
        </p:blipFill>
        <p:spPr>
          <a:xfrm>
            <a:off x="6191671" y="3695874"/>
            <a:ext cx="1517859" cy="2274107"/>
          </a:xfrm>
          <a:prstGeom prst="rect">
            <a:avLst/>
          </a:prstGeom>
        </p:spPr>
      </p:pic>
      <p:pic>
        <p:nvPicPr>
          <p:cNvPr id="9" name="Picture 8" descr="L4Photo6_iStock_000009172813Small.jpg"/>
          <p:cNvPicPr>
            <a:picLocks noChangeAspect="1"/>
          </p:cNvPicPr>
          <p:nvPr/>
        </p:nvPicPr>
        <p:blipFill>
          <a:blip r:embed="rId7"/>
          <a:stretch>
            <a:fillRect/>
          </a:stretch>
        </p:blipFill>
        <p:spPr>
          <a:xfrm>
            <a:off x="1353586" y="3695874"/>
            <a:ext cx="1486187" cy="22358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Self-Regulation: Impulse Control</a:t>
            </a:r>
            <a:endParaRPr lang="en-US" dirty="0"/>
          </a:p>
        </p:txBody>
      </p:sp>
      <p:pic>
        <p:nvPicPr>
          <p:cNvPr id="4" name="Picture 3" descr="L4Photo4_iStock_000015711852Small.jpg"/>
          <p:cNvPicPr>
            <a:picLocks noChangeAspect="1"/>
          </p:cNvPicPr>
          <p:nvPr/>
        </p:nvPicPr>
        <p:blipFill>
          <a:blip r:embed="rId3">
            <a:alphaModFix amt="55000"/>
          </a:blip>
          <a:stretch>
            <a:fillRect/>
          </a:stretch>
        </p:blipFill>
        <p:spPr>
          <a:xfrm>
            <a:off x="1089872" y="1679582"/>
            <a:ext cx="6420600" cy="4502961"/>
          </a:xfrm>
          <a:prstGeom prst="rect">
            <a:avLst/>
          </a:prstGeom>
        </p:spPr>
      </p:pic>
      <p:sp>
        <p:nvSpPr>
          <p:cNvPr id="3" name="Content Placeholder 2"/>
          <p:cNvSpPr>
            <a:spLocks noGrp="1"/>
          </p:cNvSpPr>
          <p:nvPr>
            <p:ph idx="1"/>
          </p:nvPr>
        </p:nvSpPr>
        <p:spPr/>
        <p:txBody>
          <a:bodyPr>
            <a:normAutofit/>
          </a:bodyPr>
          <a:lstStyle/>
          <a:p>
            <a:r>
              <a:rPr lang="en-US" sz="2800" dirty="0" smtClean="0">
                <a:solidFill>
                  <a:schemeClr val="tx1"/>
                </a:solidFill>
              </a:rPr>
              <a:t>Both the ability to stop oneself from doing something and the ability to control the speed at which something is done</a:t>
            </a:r>
          </a:p>
          <a:p>
            <a:r>
              <a:rPr lang="en-US" sz="2800" dirty="0" smtClean="0">
                <a:solidFill>
                  <a:schemeClr val="tx1"/>
                </a:solidFill>
              </a:rPr>
              <a:t>Children first learn how to </a:t>
            </a:r>
            <a:r>
              <a:rPr lang="en-US" sz="2800" u="sng" dirty="0" smtClean="0">
                <a:solidFill>
                  <a:schemeClr val="tx1"/>
                </a:solidFill>
              </a:rPr>
              <a:t>do</a:t>
            </a:r>
            <a:r>
              <a:rPr lang="en-US" sz="2800" dirty="0" smtClean="0">
                <a:solidFill>
                  <a:schemeClr val="tx1"/>
                </a:solidFill>
              </a:rPr>
              <a:t> an action and THEN learn how to </a:t>
            </a:r>
            <a:r>
              <a:rPr lang="en-US" sz="2800" u="sng" dirty="0" smtClean="0">
                <a:solidFill>
                  <a:schemeClr val="tx1"/>
                </a:solidFill>
              </a:rPr>
              <a:t>regulate</a:t>
            </a:r>
            <a:r>
              <a:rPr lang="en-US" sz="2800" dirty="0" smtClean="0">
                <a:solidFill>
                  <a:schemeClr val="tx1"/>
                </a:solidFill>
              </a:rPr>
              <a:t> an action</a:t>
            </a:r>
          </a:p>
          <a:p>
            <a:r>
              <a:rPr lang="en-US" sz="2800" dirty="0" smtClean="0">
                <a:solidFill>
                  <a:schemeClr val="tx1"/>
                </a:solidFill>
              </a:rPr>
              <a:t>Thus, they have a hard time stopping themselves in action.</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Replace Don’t With Do</a:t>
            </a:r>
            <a:endParaRPr lang="en-US" dirty="0"/>
          </a:p>
        </p:txBody>
      </p:sp>
      <p:pic>
        <p:nvPicPr>
          <p:cNvPr id="4" name="Picture 3" descr="L4Photo5_iStock_000012171728Small.jpg"/>
          <p:cNvPicPr>
            <a:picLocks noChangeAspect="1"/>
          </p:cNvPicPr>
          <p:nvPr/>
        </p:nvPicPr>
        <p:blipFill>
          <a:blip r:embed="rId3"/>
          <a:stretch>
            <a:fillRect/>
          </a:stretch>
        </p:blipFill>
        <p:spPr>
          <a:xfrm>
            <a:off x="6573223" y="1767865"/>
            <a:ext cx="2244090" cy="3023220"/>
          </a:xfrm>
          <a:prstGeom prst="rect">
            <a:avLst/>
          </a:prstGeom>
        </p:spPr>
      </p:pic>
      <p:sp>
        <p:nvSpPr>
          <p:cNvPr id="3" name="Content Placeholder 2"/>
          <p:cNvSpPr>
            <a:spLocks noGrp="1"/>
          </p:cNvSpPr>
          <p:nvPr>
            <p:ph idx="1"/>
          </p:nvPr>
        </p:nvSpPr>
        <p:spPr>
          <a:xfrm>
            <a:off x="742458" y="1956181"/>
            <a:ext cx="5830765" cy="4228906"/>
          </a:xfrm>
        </p:spPr>
        <p:txBody>
          <a:bodyPr>
            <a:noAutofit/>
          </a:bodyPr>
          <a:lstStyle/>
          <a:p>
            <a:pPr>
              <a:buNone/>
            </a:pPr>
            <a:r>
              <a:rPr lang="en-US" sz="2800" dirty="0" smtClean="0"/>
              <a:t>Don’t is the first and easiest thing adults say.</a:t>
            </a:r>
          </a:p>
          <a:p>
            <a:pPr lvl="1"/>
            <a:r>
              <a:rPr lang="en-US" sz="2400" dirty="0" smtClean="0"/>
              <a:t>Don’t spill the milk.</a:t>
            </a:r>
          </a:p>
          <a:p>
            <a:pPr>
              <a:buNone/>
            </a:pPr>
            <a:r>
              <a:rPr lang="en-US" sz="2800" dirty="0" smtClean="0"/>
              <a:t>Don’t doesn’t teach, it only prohibits.</a:t>
            </a:r>
          </a:p>
          <a:p>
            <a:pPr>
              <a:buNone/>
            </a:pPr>
            <a:r>
              <a:rPr lang="en-US" sz="2800" dirty="0" smtClean="0"/>
              <a:t>Telling children how to do something right or competently teaches.</a:t>
            </a:r>
          </a:p>
          <a:p>
            <a:pPr lvl="1"/>
            <a:r>
              <a:rPr lang="en-US" sz="2400" dirty="0" smtClean="0"/>
              <a:t>Use your helper hand under the pitcher.  That’s 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503359" y="618329"/>
          <a:ext cx="8137282" cy="5613953"/>
        </p:xfrm>
        <a:graphic>
          <a:graphicData uri="http://schemas.openxmlformats.org/drawingml/2006/table">
            <a:tbl>
              <a:tblPr firstRow="1" bandRow="1">
                <a:tableStyleId>{69CF1AB2-1976-4502-BF36-3FF5EA218861}</a:tableStyleId>
              </a:tblPr>
              <a:tblGrid>
                <a:gridCol w="3542308"/>
                <a:gridCol w="4594974"/>
              </a:tblGrid>
              <a:tr h="551306">
                <a:tc>
                  <a:txBody>
                    <a:bodyPr/>
                    <a:lstStyle/>
                    <a:p>
                      <a:pPr algn="ctr"/>
                      <a:r>
                        <a:rPr lang="en-US" sz="2400" b="1" dirty="0" smtClean="0">
                          <a:solidFill>
                            <a:schemeClr val="tx1"/>
                          </a:solidFill>
                        </a:rPr>
                        <a:t>DON’T</a:t>
                      </a:r>
                    </a:p>
                  </a:txBody>
                  <a:tcPr anchor="ctr">
                    <a:solidFill>
                      <a:schemeClr val="accent6">
                        <a:lumMod val="50000"/>
                      </a:schemeClr>
                    </a:solidFill>
                  </a:tcPr>
                </a:tc>
                <a:tc>
                  <a:txBody>
                    <a:bodyPr/>
                    <a:lstStyle/>
                    <a:p>
                      <a:pPr algn="ctr"/>
                      <a:r>
                        <a:rPr lang="en-US" sz="2400" b="1" dirty="0" smtClean="0">
                          <a:solidFill>
                            <a:schemeClr val="tx1"/>
                          </a:solidFill>
                        </a:rPr>
                        <a:t>DO</a:t>
                      </a:r>
                      <a:endParaRPr lang="en-US" sz="2400" b="1" dirty="0">
                        <a:solidFill>
                          <a:schemeClr val="tx1"/>
                        </a:solidFill>
                      </a:endParaRPr>
                    </a:p>
                  </a:txBody>
                  <a:tcPr anchor="ctr">
                    <a:solidFill>
                      <a:schemeClr val="accent6">
                        <a:lumMod val="50000"/>
                      </a:schemeClr>
                    </a:solidFill>
                  </a:tcPr>
                </a:tc>
              </a:tr>
              <a:tr h="551306">
                <a:tc>
                  <a:txBody>
                    <a:bodyPr/>
                    <a:lstStyle/>
                    <a:p>
                      <a:pPr algn="ctr"/>
                      <a:r>
                        <a:rPr lang="en-US" sz="2000" b="1" dirty="0" smtClean="0">
                          <a:solidFill>
                            <a:schemeClr val="tx1"/>
                          </a:solidFill>
                        </a:rPr>
                        <a:t>Don’t spill your milk.</a:t>
                      </a:r>
                    </a:p>
                  </a:txBody>
                  <a:tcPr anchor="ctr">
                    <a:solidFill>
                      <a:schemeClr val="accent6"/>
                    </a:solidFill>
                  </a:tcPr>
                </a:tc>
                <a:tc>
                  <a:txBody>
                    <a:bodyPr/>
                    <a:lstStyle/>
                    <a:p>
                      <a:pPr algn="ctr"/>
                      <a:r>
                        <a:rPr lang="en-US" sz="2000" b="1" dirty="0" smtClean="0">
                          <a:solidFill>
                            <a:schemeClr val="tx1"/>
                          </a:solidFill>
                        </a:rPr>
                        <a:t>Use</a:t>
                      </a:r>
                      <a:r>
                        <a:rPr lang="en-US" sz="2000" b="1" baseline="0" dirty="0" smtClean="0">
                          <a:solidFill>
                            <a:schemeClr val="tx1"/>
                          </a:solidFill>
                        </a:rPr>
                        <a:t> your helper hand under the pitcher.</a:t>
                      </a:r>
                      <a:endParaRPr lang="en-US" sz="2000" b="1" dirty="0">
                        <a:solidFill>
                          <a:schemeClr val="tx1"/>
                        </a:solidFill>
                      </a:endParaRPr>
                    </a:p>
                  </a:txBody>
                  <a:tcPr anchor="ctr">
                    <a:solidFill>
                      <a:schemeClr val="accent6"/>
                    </a:solidFill>
                  </a:tcPr>
                </a:tc>
              </a:tr>
              <a:tr h="549661">
                <a:tc>
                  <a:txBody>
                    <a:bodyPr/>
                    <a:lstStyle/>
                    <a:p>
                      <a:pPr algn="ctr"/>
                      <a:r>
                        <a:rPr lang="en-US" sz="2000" b="1" dirty="0" smtClean="0">
                          <a:solidFill>
                            <a:schemeClr val="tx1"/>
                          </a:solidFill>
                        </a:rPr>
                        <a:t>Don’t touch Miguel’s food.</a:t>
                      </a:r>
                      <a:endParaRPr lang="en-US" sz="2000" b="1" dirty="0">
                        <a:solidFill>
                          <a:schemeClr val="tx1"/>
                        </a:solidFill>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000000"/>
                        </a:solidFill>
                      </a:endParaRPr>
                    </a:p>
                  </a:txBody>
                  <a:tcPr anchor="ctr">
                    <a:solidFill>
                      <a:schemeClr val="accent6">
                        <a:lumMod val="60000"/>
                        <a:lumOff val="40000"/>
                      </a:schemeClr>
                    </a:solidFill>
                  </a:tcPr>
                </a:tc>
              </a:tr>
              <a:tr h="549661">
                <a:tc>
                  <a:txBody>
                    <a:bodyPr/>
                    <a:lstStyle/>
                    <a:p>
                      <a:pPr algn="ctr"/>
                      <a:r>
                        <a:rPr lang="en-US" sz="2000" b="1" dirty="0" smtClean="0">
                          <a:solidFill>
                            <a:schemeClr val="tx1"/>
                          </a:solidFill>
                        </a:rPr>
                        <a:t>Don’t play with your food.</a:t>
                      </a:r>
                      <a:endParaRPr lang="en-US" sz="2000" b="1" dirty="0">
                        <a:solidFill>
                          <a:schemeClr val="tx1"/>
                        </a:solidFill>
                      </a:endParaRPr>
                    </a:p>
                  </a:txBody>
                  <a:tcPr anchor="ctr">
                    <a:solidFill>
                      <a:srgbClr val="BAD6A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000000"/>
                        </a:solidFill>
                      </a:endParaRPr>
                    </a:p>
                  </a:txBody>
                  <a:tcPr anchor="ctr">
                    <a:solidFill>
                      <a:srgbClr val="BAD6AD"/>
                    </a:solidFill>
                  </a:tcPr>
                </a:tc>
              </a:tr>
              <a:tr h="770899">
                <a:tc>
                  <a:txBody>
                    <a:bodyPr/>
                    <a:lstStyle/>
                    <a:p>
                      <a:pPr algn="ctr"/>
                      <a:r>
                        <a:rPr lang="en-US" sz="2000" b="1" dirty="0" smtClean="0">
                          <a:solidFill>
                            <a:schemeClr val="tx1"/>
                          </a:solidFill>
                        </a:rPr>
                        <a:t>Don’t take all the carrots.</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000000"/>
                        </a:solidFill>
                      </a:endParaRPr>
                    </a:p>
                  </a:txBody>
                  <a:tcPr anchor="ctr">
                    <a:solidFill>
                      <a:schemeClr val="accent6">
                        <a:lumMod val="60000"/>
                        <a:lumOff val="40000"/>
                      </a:schemeClr>
                    </a:solidFill>
                  </a:tcPr>
                </a:tc>
              </a:tr>
              <a:tr h="770899">
                <a:tc>
                  <a:txBody>
                    <a:bodyPr/>
                    <a:lstStyle/>
                    <a:p>
                      <a:pPr algn="ctr"/>
                      <a:r>
                        <a:rPr lang="en-US" sz="2000" b="1" dirty="0" smtClean="0">
                          <a:solidFill>
                            <a:schemeClr val="tx1"/>
                          </a:solidFill>
                        </a:rPr>
                        <a:t>Don’t talk</a:t>
                      </a:r>
                      <a:r>
                        <a:rPr lang="en-US" sz="2000" b="1" baseline="0" dirty="0" smtClean="0">
                          <a:solidFill>
                            <a:schemeClr val="tx1"/>
                          </a:solidFill>
                        </a:rPr>
                        <a:t> with your mouth full.</a:t>
                      </a:r>
                      <a:endParaRPr lang="en-US" sz="2000" b="1" dirty="0" smtClean="0">
                        <a:solidFill>
                          <a:schemeClr val="tx1"/>
                        </a:solidFill>
                      </a:endParaRPr>
                    </a:p>
                  </a:txBody>
                  <a:tcPr anchor="ctr">
                    <a:solidFill>
                      <a:srgbClr val="BAD6AD"/>
                    </a:solidFill>
                  </a:tcPr>
                </a:tc>
                <a:tc>
                  <a:txBody>
                    <a:bodyPr/>
                    <a:lstStyle/>
                    <a:p>
                      <a:pPr algn="ctr"/>
                      <a:endParaRPr lang="en-US" sz="2000" b="1" dirty="0">
                        <a:solidFill>
                          <a:schemeClr val="tx1"/>
                        </a:solidFill>
                      </a:endParaRPr>
                    </a:p>
                  </a:txBody>
                  <a:tcPr anchor="ctr">
                    <a:solidFill>
                      <a:srgbClr val="BAD6AD"/>
                    </a:solidFill>
                  </a:tcPr>
                </a:tc>
              </a:tr>
              <a:tr h="549661">
                <a:tc>
                  <a:txBody>
                    <a:bodyPr/>
                    <a:lstStyle/>
                    <a:p>
                      <a:pPr algn="ctr"/>
                      <a:r>
                        <a:rPr lang="en-US" sz="2000" b="1" dirty="0" smtClean="0">
                          <a:solidFill>
                            <a:schemeClr val="tx1"/>
                          </a:solidFill>
                        </a:rPr>
                        <a:t>Stop elbowing </a:t>
                      </a:r>
                      <a:r>
                        <a:rPr lang="en-US" sz="2000" b="1" dirty="0" err="1" smtClean="0">
                          <a:solidFill>
                            <a:schemeClr val="tx1"/>
                          </a:solidFill>
                        </a:rPr>
                        <a:t>LeShawn</a:t>
                      </a:r>
                      <a:r>
                        <a:rPr lang="en-US" sz="2000" b="1" dirty="0" smtClean="0">
                          <a:solidFill>
                            <a:schemeClr val="tx1"/>
                          </a:solidFill>
                        </a:rPr>
                        <a:t>.</a:t>
                      </a:r>
                    </a:p>
                  </a:txBody>
                  <a:tcPr anchor="ctr">
                    <a:solidFill>
                      <a:schemeClr val="accent6">
                        <a:lumMod val="60000"/>
                        <a:lumOff val="40000"/>
                      </a:schemeClr>
                    </a:solidFill>
                  </a:tcPr>
                </a:tc>
                <a:tc>
                  <a:txBody>
                    <a:bodyPr/>
                    <a:lstStyle/>
                    <a:p>
                      <a:pPr algn="ctr"/>
                      <a:endParaRPr lang="en-US" sz="2000" b="1" dirty="0">
                        <a:solidFill>
                          <a:schemeClr val="tx1"/>
                        </a:solidFill>
                      </a:endParaRPr>
                    </a:p>
                  </a:txBody>
                  <a:tcPr anchor="ctr">
                    <a:solidFill>
                      <a:schemeClr val="accent6">
                        <a:lumMod val="60000"/>
                        <a:lumOff val="40000"/>
                      </a:schemeClr>
                    </a:solidFill>
                  </a:tcPr>
                </a:tc>
              </a:tr>
              <a:tr h="549661">
                <a:tc>
                  <a:txBody>
                    <a:bodyPr/>
                    <a:lstStyle/>
                    <a:p>
                      <a:pPr algn="ctr"/>
                      <a:r>
                        <a:rPr lang="en-US" sz="2000" b="1" dirty="0" smtClean="0">
                          <a:solidFill>
                            <a:schemeClr val="tx1"/>
                          </a:solidFill>
                        </a:rPr>
                        <a:t>Stop pounding the table.</a:t>
                      </a:r>
                    </a:p>
                  </a:txBody>
                  <a:tcPr anchor="ctr">
                    <a:solidFill>
                      <a:srgbClr val="BAD6AD"/>
                    </a:solidFill>
                  </a:tcPr>
                </a:tc>
                <a:tc>
                  <a:txBody>
                    <a:bodyPr/>
                    <a:lstStyle/>
                    <a:p>
                      <a:pPr algn="ctr"/>
                      <a:endParaRPr lang="en-US" sz="2000" b="1" dirty="0">
                        <a:solidFill>
                          <a:schemeClr val="tx1"/>
                        </a:solidFill>
                      </a:endParaRPr>
                    </a:p>
                  </a:txBody>
                  <a:tcPr anchor="ctr">
                    <a:solidFill>
                      <a:srgbClr val="BAD6AD"/>
                    </a:solidFill>
                  </a:tcPr>
                </a:tc>
              </a:tr>
              <a:tr h="770899">
                <a:tc>
                  <a:txBody>
                    <a:bodyPr/>
                    <a:lstStyle/>
                    <a:p>
                      <a:pPr algn="ctr"/>
                      <a:r>
                        <a:rPr lang="en-US" sz="2000" b="1" dirty="0" smtClean="0">
                          <a:solidFill>
                            <a:schemeClr val="tx1"/>
                          </a:solidFill>
                        </a:rPr>
                        <a:t>Don’t stuff your mouth so full.</a:t>
                      </a:r>
                    </a:p>
                  </a:txBody>
                  <a:tcPr anchor="ctr">
                    <a:solidFill>
                      <a:schemeClr val="accent6">
                        <a:lumMod val="60000"/>
                        <a:lumOff val="40000"/>
                      </a:schemeClr>
                    </a:solidFill>
                  </a:tcPr>
                </a:tc>
                <a:tc>
                  <a:txBody>
                    <a:bodyPr/>
                    <a:lstStyle/>
                    <a:p>
                      <a:pPr algn="ctr"/>
                      <a:endParaRPr lang="en-US" sz="2000" b="1" dirty="0">
                        <a:solidFill>
                          <a:schemeClr val="tx1"/>
                        </a:solidFill>
                      </a:endParaRPr>
                    </a:p>
                  </a:txBody>
                  <a:tcPr anchor="ctr">
                    <a:solidFill>
                      <a:schemeClr val="accent6">
                        <a:lumMod val="60000"/>
                        <a:lumOff val="40000"/>
                      </a:schemeClr>
                    </a:solidFill>
                  </a:tcPr>
                </a:tc>
              </a:tr>
            </a:tbl>
          </a:graphicData>
        </a:graphic>
      </p:graphicFrame>
      <p:sp>
        <p:nvSpPr>
          <p:cNvPr id="11" name="TextBox 10"/>
          <p:cNvSpPr txBox="1"/>
          <p:nvPr/>
        </p:nvSpPr>
        <p:spPr>
          <a:xfrm>
            <a:off x="4301455" y="1815393"/>
            <a:ext cx="4137585" cy="369332"/>
          </a:xfrm>
          <a:prstGeom prst="rect">
            <a:avLst/>
          </a:prstGeom>
          <a:noFill/>
        </p:spPr>
        <p:txBody>
          <a:bodyPr wrap="square" rtlCol="0">
            <a:spAutoFit/>
          </a:bodyPr>
          <a:lstStyle/>
          <a:p>
            <a:pPr algn="ctr" defTabSz="914400">
              <a:defRPr/>
            </a:pPr>
            <a:r>
              <a:rPr lang="en-US" b="1" dirty="0" smtClean="0">
                <a:solidFill>
                  <a:srgbClr val="000000"/>
                </a:solidFill>
              </a:rPr>
              <a:t>Hold your sandwich with both hands.</a:t>
            </a:r>
            <a:endParaRPr lang="en-US" b="1" dirty="0" smtClean="0">
              <a:solidFill>
                <a:srgbClr val="000000"/>
              </a:solidFill>
            </a:endParaRPr>
          </a:p>
        </p:txBody>
      </p:sp>
      <p:sp>
        <p:nvSpPr>
          <p:cNvPr id="12" name="TextBox 11"/>
          <p:cNvSpPr txBox="1"/>
          <p:nvPr/>
        </p:nvSpPr>
        <p:spPr>
          <a:xfrm>
            <a:off x="4330960" y="2361577"/>
            <a:ext cx="4137585" cy="369332"/>
          </a:xfrm>
          <a:prstGeom prst="rect">
            <a:avLst/>
          </a:prstGeom>
          <a:noFill/>
        </p:spPr>
        <p:txBody>
          <a:bodyPr wrap="square" rtlCol="0">
            <a:spAutoFit/>
          </a:bodyPr>
          <a:lstStyle/>
          <a:p>
            <a:pPr algn="ctr" defTabSz="914400">
              <a:defRPr/>
            </a:pPr>
            <a:r>
              <a:rPr lang="en-US" b="1" dirty="0" smtClean="0">
                <a:solidFill>
                  <a:srgbClr val="000000"/>
                </a:solidFill>
              </a:rPr>
              <a:t>Use your spoon to scoop up the peas.</a:t>
            </a:r>
            <a:endParaRPr lang="en-US" b="1" dirty="0" smtClean="0">
              <a:solidFill>
                <a:srgbClr val="000000"/>
              </a:solidFill>
            </a:endParaRPr>
          </a:p>
        </p:txBody>
      </p:sp>
      <p:sp>
        <p:nvSpPr>
          <p:cNvPr id="13" name="TextBox 12"/>
          <p:cNvSpPr txBox="1"/>
          <p:nvPr/>
        </p:nvSpPr>
        <p:spPr>
          <a:xfrm>
            <a:off x="4276340" y="2907513"/>
            <a:ext cx="4137585" cy="646331"/>
          </a:xfrm>
          <a:prstGeom prst="rect">
            <a:avLst/>
          </a:prstGeom>
          <a:noFill/>
        </p:spPr>
        <p:txBody>
          <a:bodyPr wrap="square" rtlCol="0">
            <a:spAutoFit/>
          </a:bodyPr>
          <a:lstStyle/>
          <a:p>
            <a:pPr algn="ctr" defTabSz="914400">
              <a:defRPr/>
            </a:pPr>
            <a:r>
              <a:rPr lang="en-US" b="1" dirty="0" smtClean="0">
                <a:solidFill>
                  <a:srgbClr val="000000"/>
                </a:solidFill>
              </a:rPr>
              <a:t>Take three or four carrots.  You can have more when you finish those.</a:t>
            </a:r>
            <a:endParaRPr lang="en-US" b="1" dirty="0" smtClean="0">
              <a:solidFill>
                <a:srgbClr val="000000"/>
              </a:solidFill>
            </a:endParaRPr>
          </a:p>
        </p:txBody>
      </p:sp>
      <p:sp>
        <p:nvSpPr>
          <p:cNvPr id="14" name="TextBox 13"/>
          <p:cNvSpPr txBox="1"/>
          <p:nvPr/>
        </p:nvSpPr>
        <p:spPr>
          <a:xfrm>
            <a:off x="4276340" y="3782310"/>
            <a:ext cx="4137585" cy="369332"/>
          </a:xfrm>
          <a:prstGeom prst="rect">
            <a:avLst/>
          </a:prstGeom>
          <a:noFill/>
        </p:spPr>
        <p:txBody>
          <a:bodyPr wrap="square" rtlCol="0">
            <a:spAutoFit/>
          </a:bodyPr>
          <a:lstStyle/>
          <a:p>
            <a:pPr algn="ctr"/>
            <a:r>
              <a:rPr lang="en-US" b="1" dirty="0" smtClean="0"/>
              <a:t>Finish chewing and then tell me.</a:t>
            </a:r>
            <a:endParaRPr lang="en-US" b="1" dirty="0"/>
          </a:p>
        </p:txBody>
      </p:sp>
      <p:sp>
        <p:nvSpPr>
          <p:cNvPr id="15" name="TextBox 14"/>
          <p:cNvSpPr txBox="1"/>
          <p:nvPr/>
        </p:nvSpPr>
        <p:spPr>
          <a:xfrm>
            <a:off x="4344615" y="4478692"/>
            <a:ext cx="4137585" cy="369332"/>
          </a:xfrm>
          <a:prstGeom prst="rect">
            <a:avLst/>
          </a:prstGeom>
          <a:noFill/>
        </p:spPr>
        <p:txBody>
          <a:bodyPr wrap="square" rtlCol="0">
            <a:spAutoFit/>
          </a:bodyPr>
          <a:lstStyle/>
          <a:p>
            <a:pPr algn="ctr"/>
            <a:r>
              <a:rPr lang="en-US" b="1" dirty="0" smtClean="0"/>
              <a:t>Tuck your elbows close to your sides.</a:t>
            </a:r>
            <a:endParaRPr lang="en-US" b="1" dirty="0"/>
          </a:p>
        </p:txBody>
      </p:sp>
      <p:sp>
        <p:nvSpPr>
          <p:cNvPr id="16" name="TextBox 15"/>
          <p:cNvSpPr txBox="1"/>
          <p:nvPr/>
        </p:nvSpPr>
        <p:spPr>
          <a:xfrm>
            <a:off x="4289995" y="4998229"/>
            <a:ext cx="4137585" cy="369332"/>
          </a:xfrm>
          <a:prstGeom prst="rect">
            <a:avLst/>
          </a:prstGeom>
          <a:noFill/>
        </p:spPr>
        <p:txBody>
          <a:bodyPr wrap="square" rtlCol="0">
            <a:spAutoFit/>
          </a:bodyPr>
          <a:lstStyle/>
          <a:p>
            <a:pPr algn="ctr"/>
            <a:r>
              <a:rPr lang="en-US" b="1" dirty="0" smtClean="0"/>
              <a:t>Ask to be excused from the table.</a:t>
            </a:r>
            <a:endParaRPr lang="en-US" b="1" dirty="0"/>
          </a:p>
        </p:txBody>
      </p:sp>
      <p:sp>
        <p:nvSpPr>
          <p:cNvPr id="17" name="TextBox 16"/>
          <p:cNvSpPr txBox="1"/>
          <p:nvPr/>
        </p:nvSpPr>
        <p:spPr>
          <a:xfrm>
            <a:off x="4330960" y="5639329"/>
            <a:ext cx="4137585" cy="369332"/>
          </a:xfrm>
          <a:prstGeom prst="rect">
            <a:avLst/>
          </a:prstGeom>
          <a:noFill/>
        </p:spPr>
        <p:txBody>
          <a:bodyPr wrap="square" rtlCol="0">
            <a:spAutoFit/>
          </a:bodyPr>
          <a:lstStyle/>
          <a:p>
            <a:pPr algn="ctr" defTabSz="914400">
              <a:defRPr/>
            </a:pPr>
            <a:r>
              <a:rPr lang="en-US" b="1" dirty="0" smtClean="0"/>
              <a:t>Put your fork down while you chew</a:t>
            </a:r>
            <a:r>
              <a:rPr lang="en-US"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Self-Regulation: Planning</a:t>
            </a:r>
            <a:endParaRPr lang="en-US" dirty="0"/>
          </a:p>
        </p:txBody>
      </p:sp>
      <p:sp>
        <p:nvSpPr>
          <p:cNvPr id="3" name="Content Placeholder 2"/>
          <p:cNvSpPr>
            <a:spLocks noGrp="1"/>
          </p:cNvSpPr>
          <p:nvPr>
            <p:ph idx="1"/>
          </p:nvPr>
        </p:nvSpPr>
        <p:spPr/>
        <p:txBody>
          <a:bodyPr/>
          <a:lstStyle/>
          <a:p>
            <a:r>
              <a:rPr lang="en-US" sz="2800" dirty="0" smtClean="0"/>
              <a:t>Young children are impulsive not only in their actions but also in their thinking and decision making – their planning.</a:t>
            </a:r>
          </a:p>
          <a:p>
            <a:r>
              <a:rPr lang="en-US" sz="2800" dirty="0" smtClean="0"/>
              <a:t>Planning and cognitive self-regulation impact children in the long term.</a:t>
            </a:r>
          </a:p>
          <a:p>
            <a:pPr lvl="1"/>
            <a:r>
              <a:rPr lang="en-US" sz="2400" dirty="0" smtClean="0"/>
              <a:t>School </a:t>
            </a:r>
          </a:p>
          <a:p>
            <a:pPr lvl="1"/>
            <a:r>
              <a:rPr lang="en-US" sz="2400" dirty="0" smtClean="0"/>
              <a:t>Health</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Planning at Mealtimes</a:t>
            </a:r>
            <a:endParaRPr lang="en-US" dirty="0"/>
          </a:p>
        </p:txBody>
      </p:sp>
      <p:sp>
        <p:nvSpPr>
          <p:cNvPr id="3" name="Content Placeholder 2"/>
          <p:cNvSpPr>
            <a:spLocks noGrp="1"/>
          </p:cNvSpPr>
          <p:nvPr>
            <p:ph idx="1"/>
          </p:nvPr>
        </p:nvSpPr>
        <p:spPr>
          <a:xfrm>
            <a:off x="381223" y="1875692"/>
            <a:ext cx="6677852" cy="4513385"/>
          </a:xfrm>
        </p:spPr>
        <p:txBody>
          <a:bodyPr>
            <a:normAutofit/>
          </a:bodyPr>
          <a:lstStyle/>
          <a:p>
            <a:r>
              <a:rPr lang="en-US" sz="2800" dirty="0" smtClean="0"/>
              <a:t>Foreshadowing: Early warning for what happens next</a:t>
            </a:r>
          </a:p>
          <a:p>
            <a:pPr lvl="1"/>
            <a:r>
              <a:rPr lang="en-US" sz="2400" dirty="0" smtClean="0"/>
              <a:t>After we have finished lunch, we will need to clean the table before we can go outside.</a:t>
            </a:r>
          </a:p>
          <a:p>
            <a:r>
              <a:rPr lang="en-US" sz="2800" dirty="0" smtClean="0"/>
              <a:t>Model a Course of Action: Think and plan out-loud</a:t>
            </a:r>
          </a:p>
          <a:p>
            <a:pPr lvl="1"/>
            <a:r>
              <a:rPr lang="en-US" sz="2400" dirty="0" smtClean="0"/>
              <a:t>Let’s see before we set the table for lunch, what do we need to do?  That’s right, we need to wash our hands.</a:t>
            </a:r>
          </a:p>
          <a:p>
            <a:pPr lvl="1"/>
            <a:endParaRPr lang="en-US" dirty="0" smtClean="0"/>
          </a:p>
        </p:txBody>
      </p:sp>
      <p:pic>
        <p:nvPicPr>
          <p:cNvPr id="4" name="Picture 3" descr="L4Photo6_iStock_000009172813Small.jpg"/>
          <p:cNvPicPr>
            <a:picLocks noChangeAspect="1"/>
          </p:cNvPicPr>
          <p:nvPr/>
        </p:nvPicPr>
        <p:blipFill>
          <a:blip r:embed="rId3"/>
          <a:stretch>
            <a:fillRect/>
          </a:stretch>
        </p:blipFill>
        <p:spPr>
          <a:xfrm>
            <a:off x="6990799" y="2476512"/>
            <a:ext cx="1722120" cy="259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Planning at Mealtimes</a:t>
            </a:r>
            <a:endParaRPr lang="en-US" dirty="0"/>
          </a:p>
        </p:txBody>
      </p:sp>
      <p:sp>
        <p:nvSpPr>
          <p:cNvPr id="3" name="Content Placeholder 2"/>
          <p:cNvSpPr>
            <a:spLocks noGrp="1"/>
          </p:cNvSpPr>
          <p:nvPr>
            <p:ph idx="1"/>
          </p:nvPr>
        </p:nvSpPr>
        <p:spPr>
          <a:xfrm>
            <a:off x="2566669" y="1875692"/>
            <a:ext cx="6030254" cy="4513385"/>
          </a:xfrm>
        </p:spPr>
        <p:txBody>
          <a:bodyPr>
            <a:normAutofit/>
          </a:bodyPr>
          <a:lstStyle/>
          <a:p>
            <a:r>
              <a:rPr lang="en-US" sz="2800" dirty="0" smtClean="0"/>
              <a:t>Break larger tasks into small steps and give children more to do as they are able</a:t>
            </a:r>
          </a:p>
          <a:p>
            <a:pPr lvl="1"/>
            <a:r>
              <a:rPr lang="en-US" sz="2400" dirty="0" smtClean="0"/>
              <a:t>“Sara, please put a napkin at every place at the table.” vs. “Sara, please set the table.”</a:t>
            </a:r>
          </a:p>
          <a:p>
            <a:pPr lvl="1"/>
            <a:r>
              <a:rPr lang="en-US" sz="2400" dirty="0" smtClean="0"/>
              <a:t>For an older child: “Sara, tell me what needs to be done to set the table.” </a:t>
            </a:r>
          </a:p>
          <a:p>
            <a:pPr lvl="1"/>
            <a:endParaRPr lang="en-US" dirty="0" smtClean="0"/>
          </a:p>
        </p:txBody>
      </p:sp>
      <p:pic>
        <p:nvPicPr>
          <p:cNvPr id="4" name="Picture 3" descr="L4Photo7_iStock_000004260808Small.jpg"/>
          <p:cNvPicPr>
            <a:picLocks noChangeAspect="1"/>
          </p:cNvPicPr>
          <p:nvPr/>
        </p:nvPicPr>
        <p:blipFill>
          <a:blip r:embed="rId3"/>
          <a:stretch>
            <a:fillRect/>
          </a:stretch>
        </p:blipFill>
        <p:spPr>
          <a:xfrm>
            <a:off x="410209" y="2127614"/>
            <a:ext cx="2156460" cy="32308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Life Skills &amp; Self-Responsibility</a:t>
            </a:r>
            <a:endParaRPr lang="en-US" dirty="0"/>
          </a:p>
        </p:txBody>
      </p:sp>
      <p:sp>
        <p:nvSpPr>
          <p:cNvPr id="3" name="Content Placeholder 2"/>
          <p:cNvSpPr>
            <a:spLocks noGrp="1"/>
          </p:cNvSpPr>
          <p:nvPr>
            <p:ph idx="1"/>
          </p:nvPr>
        </p:nvSpPr>
        <p:spPr>
          <a:xfrm>
            <a:off x="340257" y="2038016"/>
            <a:ext cx="7345363" cy="3931920"/>
          </a:xfrm>
        </p:spPr>
        <p:txBody>
          <a:bodyPr>
            <a:normAutofit/>
          </a:bodyPr>
          <a:lstStyle/>
          <a:p>
            <a:r>
              <a:rPr lang="en-US" sz="2800" dirty="0" smtClean="0"/>
              <a:t>When children do things for themselves, they are taking responsibility for their own doing and learning.</a:t>
            </a:r>
          </a:p>
          <a:p>
            <a:r>
              <a:rPr lang="en-US" sz="2800" dirty="0" smtClean="0"/>
              <a:t>Chores related to mealtime teach practical life skills</a:t>
            </a:r>
          </a:p>
          <a:p>
            <a:r>
              <a:rPr lang="en-US" sz="2800" dirty="0" smtClean="0"/>
              <a:t>Children feel pride in accomplishing mealtime tasks or chores</a:t>
            </a:r>
            <a:endParaRPr lang="en-US" sz="2800" dirty="0"/>
          </a:p>
        </p:txBody>
      </p:sp>
      <p:pic>
        <p:nvPicPr>
          <p:cNvPr id="4" name="Picture 3" descr="L4Photo8_iStock_000011501561Small.jpg"/>
          <p:cNvPicPr>
            <a:picLocks noChangeAspect="1"/>
          </p:cNvPicPr>
          <p:nvPr/>
        </p:nvPicPr>
        <p:blipFill>
          <a:blip r:embed="rId3"/>
          <a:stretch>
            <a:fillRect/>
          </a:stretch>
        </p:blipFill>
        <p:spPr>
          <a:xfrm>
            <a:off x="6271217" y="4273044"/>
            <a:ext cx="2587752" cy="17221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Practical Life Skills</a:t>
            </a:r>
            <a:endParaRPr lang="en-US" dirty="0"/>
          </a:p>
        </p:txBody>
      </p:sp>
      <p:sp>
        <p:nvSpPr>
          <p:cNvPr id="3" name="Content Placeholder 2"/>
          <p:cNvSpPr>
            <a:spLocks noGrp="1"/>
          </p:cNvSpPr>
          <p:nvPr>
            <p:ph idx="1"/>
          </p:nvPr>
        </p:nvSpPr>
        <p:spPr>
          <a:xfrm>
            <a:off x="408532" y="1737606"/>
            <a:ext cx="7345363" cy="3931920"/>
          </a:xfrm>
        </p:spPr>
        <p:txBody>
          <a:bodyPr>
            <a:normAutofit fontScale="92500" lnSpcReduction="10000"/>
          </a:bodyPr>
          <a:lstStyle/>
          <a:p>
            <a:r>
              <a:rPr lang="en-US" sz="2800" dirty="0" smtClean="0"/>
              <a:t>Explain and Demonstrate</a:t>
            </a:r>
          </a:p>
          <a:p>
            <a:pPr lvl="1"/>
            <a:r>
              <a:rPr lang="en-US" sz="2600" dirty="0" smtClean="0"/>
              <a:t>Show how to do a chore and talk about what you are doing</a:t>
            </a:r>
          </a:p>
          <a:p>
            <a:r>
              <a:rPr lang="en-US" sz="2800" dirty="0" smtClean="0"/>
              <a:t>Practice with Feedback – especially positive</a:t>
            </a:r>
          </a:p>
          <a:p>
            <a:r>
              <a:rPr lang="en-US" sz="2800" dirty="0" smtClean="0"/>
              <a:t>Provide Supports</a:t>
            </a:r>
          </a:p>
          <a:p>
            <a:pPr lvl="1"/>
            <a:r>
              <a:rPr lang="en-US" sz="2600" dirty="0" smtClean="0"/>
              <a:t>Make it easy for children to succeed by providing the necessary tools for chores.</a:t>
            </a:r>
          </a:p>
          <a:p>
            <a:r>
              <a:rPr lang="en-US" sz="2800" dirty="0" smtClean="0"/>
              <a:t>Give Reminders</a:t>
            </a:r>
            <a:endParaRPr lang="en-US" sz="2800" dirty="0"/>
          </a:p>
        </p:txBody>
      </p:sp>
      <p:pic>
        <p:nvPicPr>
          <p:cNvPr id="4" name="Picture 3" descr="L4Photo9_iStock_000002922985Small.jpg"/>
          <p:cNvPicPr>
            <a:picLocks noChangeAspect="1"/>
          </p:cNvPicPr>
          <p:nvPr/>
        </p:nvPicPr>
        <p:blipFill>
          <a:blip r:embed="rId3"/>
          <a:stretch>
            <a:fillRect/>
          </a:stretch>
        </p:blipFill>
        <p:spPr>
          <a:xfrm>
            <a:off x="6173387" y="4572191"/>
            <a:ext cx="2419460" cy="173621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for Mealtime </a:t>
            </a:r>
            <a:br>
              <a:rPr lang="en-US" dirty="0" smtClean="0"/>
            </a:br>
            <a:r>
              <a:rPr lang="en-US" dirty="0" smtClean="0"/>
              <a:t>Social Development</a:t>
            </a:r>
            <a:endParaRPr lang="en-US" dirty="0"/>
          </a:p>
        </p:txBody>
      </p:sp>
      <p:sp>
        <p:nvSpPr>
          <p:cNvPr id="3" name="Content Placeholder 2"/>
          <p:cNvSpPr>
            <a:spLocks noGrp="1"/>
          </p:cNvSpPr>
          <p:nvPr>
            <p:ph idx="1"/>
          </p:nvPr>
        </p:nvSpPr>
        <p:spPr>
          <a:xfrm>
            <a:off x="625229" y="1720774"/>
            <a:ext cx="7932619" cy="4481513"/>
          </a:xfrm>
        </p:spPr>
        <p:txBody>
          <a:bodyPr>
            <a:noAutofit/>
          </a:bodyPr>
          <a:lstStyle/>
          <a:p>
            <a:r>
              <a:rPr lang="en-US" sz="2800" dirty="0" smtClean="0"/>
              <a:t>In your small group, identify a note taker and reporter to share ideas with the larger group.</a:t>
            </a:r>
          </a:p>
          <a:p>
            <a:r>
              <a:rPr lang="en-US" sz="2800" dirty="0" smtClean="0"/>
              <a:t>Then, brainstorm several ways to use mealtime (or snack) to promote children’s </a:t>
            </a:r>
            <a:r>
              <a:rPr lang="en-US" sz="2800" i="1" dirty="0" smtClean="0"/>
              <a:t>social</a:t>
            </a:r>
            <a:r>
              <a:rPr lang="en-US" sz="2800" dirty="0" smtClean="0"/>
              <a:t> development in </a:t>
            </a:r>
            <a:r>
              <a:rPr lang="en-US" sz="2800" u="sng" dirty="0" smtClean="0"/>
              <a:t>one</a:t>
            </a:r>
            <a:r>
              <a:rPr lang="en-US" sz="2800" dirty="0" smtClean="0"/>
              <a:t> of the following areas:</a:t>
            </a:r>
          </a:p>
          <a:p>
            <a:pPr lvl="1"/>
            <a:r>
              <a:rPr lang="en-US" sz="2400" dirty="0" smtClean="0"/>
              <a:t>1) Problem solving, 2) Impulse control, 3) Planning, or 4) Practical life skills</a:t>
            </a:r>
          </a:p>
          <a:p>
            <a:r>
              <a:rPr lang="en-US" sz="2800" dirty="0" smtClean="0"/>
              <a:t>Also list the supplies &amp; steps you would need to take to make your idea a reality.</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 Share . . .</a:t>
            </a:r>
            <a:endParaRPr lang="en-US" dirty="0"/>
          </a:p>
        </p:txBody>
      </p:sp>
      <p:sp>
        <p:nvSpPr>
          <p:cNvPr id="3" name="Content Placeholder 2"/>
          <p:cNvSpPr>
            <a:spLocks noGrp="1"/>
          </p:cNvSpPr>
          <p:nvPr>
            <p:ph idx="1"/>
          </p:nvPr>
        </p:nvSpPr>
        <p:spPr/>
        <p:txBody>
          <a:bodyPr/>
          <a:lstStyle/>
          <a:p>
            <a:r>
              <a:rPr lang="en-US" dirty="0" smtClean="0"/>
              <a:t>Please, take your own notes.</a:t>
            </a:r>
          </a:p>
          <a:p>
            <a:r>
              <a:rPr lang="en-US" dirty="0" smtClean="0"/>
              <a:t>We will use them later.</a:t>
            </a:r>
            <a:endParaRPr lang="en-US" dirty="0"/>
          </a:p>
        </p:txBody>
      </p:sp>
      <p:pic>
        <p:nvPicPr>
          <p:cNvPr id="4" name="Picture 3"/>
          <p:cNvPicPr>
            <a:picLocks noChangeAspect="1"/>
          </p:cNvPicPr>
          <p:nvPr/>
        </p:nvPicPr>
        <p:blipFill>
          <a:blip r:embed="rId3"/>
          <a:stretch>
            <a:fillRect/>
          </a:stretch>
        </p:blipFill>
        <p:spPr>
          <a:xfrm>
            <a:off x="5636387" y="2133601"/>
            <a:ext cx="2609088"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Rethinking Nutrition Workshop Series</a:t>
            </a:r>
            <a:endParaRPr lang="en-US" dirty="0"/>
          </a:p>
        </p:txBody>
      </p:sp>
      <p:sp>
        <p:nvSpPr>
          <p:cNvPr id="3" name="Content Placeholder 2"/>
          <p:cNvSpPr>
            <a:spLocks noGrp="1"/>
          </p:cNvSpPr>
          <p:nvPr>
            <p:ph idx="1"/>
          </p:nvPr>
        </p:nvSpPr>
        <p:spPr>
          <a:xfrm>
            <a:off x="382352" y="1816056"/>
            <a:ext cx="8411728" cy="4506003"/>
          </a:xfrm>
        </p:spPr>
        <p:txBody>
          <a:bodyPr>
            <a:normAutofit lnSpcReduction="10000"/>
          </a:bodyPr>
          <a:lstStyle/>
          <a:p>
            <a:pPr marL="457200" indent="-457200">
              <a:buFont typeface="+mj-lt"/>
              <a:buAutoNum type="arabicPeriod"/>
            </a:pPr>
            <a:r>
              <a:rPr lang="en-US" b="1" dirty="0" smtClean="0"/>
              <a:t>Yummy Carrot Sticks: How Children Learn to Like Nutritious Foods</a:t>
            </a:r>
          </a:p>
          <a:p>
            <a:pPr marL="693738" lvl="1" indent="-457200"/>
            <a:r>
              <a:rPr lang="en-US" sz="2118" dirty="0" smtClean="0"/>
              <a:t>Avoiding food power struggles, Role modeling healthy eating</a:t>
            </a:r>
          </a:p>
          <a:p>
            <a:pPr marL="457200" indent="-457200">
              <a:buFont typeface="+mj-lt"/>
              <a:buAutoNum type="arabicPeriod"/>
            </a:pPr>
            <a:r>
              <a:rPr lang="en-US" b="1" dirty="0" smtClean="0">
                <a:solidFill>
                  <a:schemeClr val="tx1"/>
                </a:solidFill>
              </a:rPr>
              <a:t>What’s for Snack? Nutrition to Support Healthy Growth</a:t>
            </a:r>
          </a:p>
          <a:p>
            <a:pPr marL="693738" lvl="1" indent="-457200">
              <a:buClr>
                <a:schemeClr val="tx1">
                  <a:lumMod val="75000"/>
                  <a:lumOff val="25000"/>
                </a:schemeClr>
              </a:buClr>
            </a:pPr>
            <a:r>
              <a:rPr lang="en-US" sz="2118" dirty="0" smtClean="0">
                <a:solidFill>
                  <a:schemeClr val="tx1"/>
                </a:solidFill>
              </a:rPr>
              <a:t>Good nutrition, Lifelong food habits, Obesity</a:t>
            </a:r>
            <a:endParaRPr lang="en-US" sz="2118" dirty="0" smtClean="0"/>
          </a:p>
          <a:p>
            <a:pPr marL="457200" indent="-457200">
              <a:buFont typeface="+mj-lt"/>
              <a:buAutoNum type="arabicPeriod"/>
            </a:pPr>
            <a:r>
              <a:rPr lang="en-US" b="1" dirty="0" smtClean="0"/>
              <a:t>Cupcakes for Lunch? Creating a Food &amp; Nutrition Policy for Your Early Care &amp; Education Program</a:t>
            </a:r>
          </a:p>
          <a:p>
            <a:pPr marL="693738" lvl="1" indent="-457200"/>
            <a:r>
              <a:rPr lang="en-US" sz="2118" dirty="0" smtClean="0"/>
              <a:t>Nutrition policy, Family food practices</a:t>
            </a:r>
          </a:p>
          <a:p>
            <a:pPr marL="457200" indent="-457200">
              <a:buFont typeface="+mj-lt"/>
              <a:buAutoNum type="arabicPeriod"/>
            </a:pPr>
            <a:r>
              <a:rPr lang="en-US" b="1" dirty="0" smtClean="0">
                <a:solidFill>
                  <a:srgbClr val="FF6600"/>
                </a:solidFill>
              </a:rPr>
              <a:t>Count, Read, Share: The Meal Table as a Learning Center</a:t>
            </a:r>
          </a:p>
          <a:p>
            <a:pPr marL="693738" lvl="1" indent="-457200"/>
            <a:r>
              <a:rPr lang="en-US" sz="2118" dirty="0" smtClean="0">
                <a:solidFill>
                  <a:srgbClr val="FF6600"/>
                </a:solidFill>
              </a:rPr>
              <a:t>Mealtime learning activities, Life skills, </a:t>
            </a:r>
            <a:r>
              <a:rPr lang="en-US" sz="2118" smtClean="0">
                <a:solidFill>
                  <a:srgbClr val="FF6600"/>
                </a:solidFill>
              </a:rPr>
              <a:t>Social skills</a:t>
            </a:r>
          </a:p>
          <a:p>
            <a:pPr marL="693738" lvl="1" indent="-457200">
              <a:buNone/>
            </a:pPr>
            <a:endParaRPr lang="en-US" sz="2118"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Intellectual Development Around the Meal Table</a:t>
            </a:r>
            <a:endParaRPr lang="en-US" dirty="0"/>
          </a:p>
        </p:txBody>
      </p:sp>
      <p:sp>
        <p:nvSpPr>
          <p:cNvPr id="3" name="Content Placeholder 2"/>
          <p:cNvSpPr>
            <a:spLocks noGrp="1"/>
          </p:cNvSpPr>
          <p:nvPr>
            <p:ph idx="1"/>
          </p:nvPr>
        </p:nvSpPr>
        <p:spPr>
          <a:xfrm>
            <a:off x="880574" y="1895231"/>
            <a:ext cx="7345363" cy="4170290"/>
          </a:xfrm>
        </p:spPr>
        <p:txBody>
          <a:bodyPr>
            <a:normAutofit fontScale="92500" lnSpcReduction="10000"/>
          </a:bodyPr>
          <a:lstStyle/>
          <a:p>
            <a:r>
              <a:rPr lang="en-US" sz="3000" dirty="0" smtClean="0"/>
              <a:t>Mealtime and food can be used for a number of activities that promote intellectual development</a:t>
            </a:r>
          </a:p>
          <a:p>
            <a:r>
              <a:rPr lang="en-US" sz="3000" dirty="0" smtClean="0"/>
              <a:t>The meal table especially promotes intellectual learning because:</a:t>
            </a:r>
          </a:p>
          <a:p>
            <a:pPr marL="808038" lvl="1" indent="-457200">
              <a:buFont typeface="+mj-lt"/>
              <a:buAutoNum type="arabicPeriod"/>
            </a:pPr>
            <a:r>
              <a:rPr lang="en-US" sz="3000" dirty="0" smtClean="0"/>
              <a:t>Preparing and eating food is an activity that helps us learn by doing.  </a:t>
            </a:r>
          </a:p>
          <a:p>
            <a:pPr marL="808038" lvl="1" indent="-457200">
              <a:buFont typeface="+mj-lt"/>
              <a:buAutoNum type="arabicPeriod"/>
            </a:pPr>
            <a:r>
              <a:rPr lang="en-US" sz="3000" dirty="0" smtClean="0"/>
              <a:t>Children care about food so have sustained interest. </a:t>
            </a:r>
            <a:endParaRPr lang="en-US"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Intellectually, What Do Children Learn At the Table?</a:t>
            </a:r>
            <a:endParaRPr lang="en-US" dirty="0"/>
          </a:p>
        </p:txBody>
      </p:sp>
      <p:sp>
        <p:nvSpPr>
          <p:cNvPr id="3" name="Content Placeholder 2"/>
          <p:cNvSpPr>
            <a:spLocks noGrp="1"/>
          </p:cNvSpPr>
          <p:nvPr>
            <p:ph idx="1"/>
          </p:nvPr>
        </p:nvSpPr>
        <p:spPr/>
        <p:txBody>
          <a:bodyPr>
            <a:normAutofit/>
          </a:bodyPr>
          <a:lstStyle/>
          <a:p>
            <a:r>
              <a:rPr lang="en-US" sz="2800" dirty="0" smtClean="0"/>
              <a:t>Language and Pre-Literacy</a:t>
            </a:r>
          </a:p>
          <a:p>
            <a:r>
              <a:rPr lang="en-US" sz="2800" dirty="0" smtClean="0"/>
              <a:t>Mathematics</a:t>
            </a:r>
          </a:p>
          <a:p>
            <a:r>
              <a:rPr lang="en-US" sz="2800" dirty="0" smtClean="0"/>
              <a:t>Science</a:t>
            </a:r>
            <a:endParaRPr lang="en-US" sz="2800" dirty="0"/>
          </a:p>
        </p:txBody>
      </p:sp>
      <p:pic>
        <p:nvPicPr>
          <p:cNvPr id="4" name="Picture 3" descr="L3Photo1_iStock_000004339208Small.jpg"/>
          <p:cNvPicPr>
            <a:picLocks noChangeAspect="1"/>
          </p:cNvPicPr>
          <p:nvPr/>
        </p:nvPicPr>
        <p:blipFill>
          <a:blip r:embed="rId3"/>
          <a:stretch>
            <a:fillRect/>
          </a:stretch>
        </p:blipFill>
        <p:spPr>
          <a:xfrm>
            <a:off x="4127318" y="3101290"/>
            <a:ext cx="4454217" cy="296423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a:xfrm>
            <a:off x="900113" y="2133601"/>
            <a:ext cx="3869498" cy="3931920"/>
          </a:xfrm>
        </p:spPr>
        <p:txBody>
          <a:bodyPr>
            <a:normAutofit/>
          </a:bodyPr>
          <a:lstStyle/>
          <a:p>
            <a:pPr>
              <a:buNone/>
            </a:pPr>
            <a:r>
              <a:rPr lang="en-US" sz="2800" dirty="0" smtClean="0"/>
              <a:t>Conversation</a:t>
            </a:r>
          </a:p>
          <a:p>
            <a:r>
              <a:rPr lang="en-US" sz="2600" dirty="0" smtClean="0"/>
              <a:t>Mealtime conversations predict the growth and size of children’s vocabulary</a:t>
            </a:r>
          </a:p>
          <a:p>
            <a:r>
              <a:rPr lang="en-US" sz="2600" dirty="0" smtClean="0">
                <a:solidFill>
                  <a:schemeClr val="tx1"/>
                </a:solidFill>
              </a:rPr>
              <a:t>Language stimulation </a:t>
            </a:r>
            <a:r>
              <a:rPr lang="en-US" sz="2600" b="1" dirty="0" smtClean="0">
                <a:solidFill>
                  <a:srgbClr val="FF6600"/>
                </a:solidFill>
              </a:rPr>
              <a:t>+</a:t>
            </a:r>
            <a:r>
              <a:rPr lang="en-US" sz="2600" dirty="0" smtClean="0">
                <a:solidFill>
                  <a:schemeClr val="tx1"/>
                </a:solidFill>
              </a:rPr>
              <a:t> </a:t>
            </a:r>
            <a:r>
              <a:rPr lang="en-US" sz="2600" i="1" dirty="0" smtClean="0">
                <a:solidFill>
                  <a:schemeClr val="tx1"/>
                </a:solidFill>
              </a:rPr>
              <a:t>Interaction</a:t>
            </a:r>
          </a:p>
        </p:txBody>
      </p:sp>
      <p:pic>
        <p:nvPicPr>
          <p:cNvPr id="4" name="Picture 3" descr="L4Photo10_iStock_000015872269Small.jpg"/>
          <p:cNvPicPr>
            <a:picLocks noChangeAspect="1"/>
          </p:cNvPicPr>
          <p:nvPr/>
        </p:nvPicPr>
        <p:blipFill>
          <a:blip r:embed="rId3"/>
          <a:stretch>
            <a:fillRect/>
          </a:stretch>
        </p:blipFill>
        <p:spPr>
          <a:xfrm>
            <a:off x="4769610" y="2568763"/>
            <a:ext cx="4001153" cy="267845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319" y="1470617"/>
            <a:ext cx="7345362" cy="3609692"/>
          </a:xfrm>
        </p:spPr>
        <p:txBody>
          <a:bodyPr>
            <a:normAutofit/>
          </a:bodyPr>
          <a:lstStyle/>
          <a:p>
            <a:r>
              <a:rPr lang="en-US" dirty="0" smtClean="0"/>
              <a:t>What things do you do to encourage language development?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Great</a:t>
            </a:r>
            <a:br>
              <a:rPr lang="en-US" dirty="0" smtClean="0"/>
            </a:br>
            <a:r>
              <a:rPr lang="en-US" dirty="0" smtClean="0"/>
              <a:t> Mealtime Conversations</a:t>
            </a:r>
            <a:endParaRPr lang="en-US" dirty="0"/>
          </a:p>
        </p:txBody>
      </p:sp>
      <p:sp>
        <p:nvSpPr>
          <p:cNvPr id="3" name="Content Placeholder 2"/>
          <p:cNvSpPr>
            <a:spLocks noGrp="1"/>
          </p:cNvSpPr>
          <p:nvPr>
            <p:ph idx="1"/>
          </p:nvPr>
        </p:nvSpPr>
        <p:spPr>
          <a:xfrm>
            <a:off x="605690" y="1896616"/>
            <a:ext cx="7757013" cy="4481513"/>
          </a:xfrm>
        </p:spPr>
        <p:txBody>
          <a:bodyPr>
            <a:normAutofit/>
          </a:bodyPr>
          <a:lstStyle/>
          <a:p>
            <a:r>
              <a:rPr lang="en-US" sz="2800" dirty="0" smtClean="0"/>
              <a:t>Create joint attention and then name the experience</a:t>
            </a:r>
          </a:p>
          <a:p>
            <a:r>
              <a:rPr lang="en-US" sz="2800" dirty="0" smtClean="0"/>
              <a:t>Elaborate on their language</a:t>
            </a:r>
          </a:p>
          <a:p>
            <a:r>
              <a:rPr lang="en-US" sz="2800" dirty="0" smtClean="0"/>
              <a:t>Ask</a:t>
            </a:r>
            <a:r>
              <a:rPr lang="en-US" sz="2800" dirty="0" smtClean="0"/>
              <a:t> </a:t>
            </a:r>
            <a:r>
              <a:rPr lang="en-US" sz="2800" dirty="0" smtClean="0"/>
              <a:t>open-ended</a:t>
            </a:r>
            <a:r>
              <a:rPr lang="en-US" sz="2800" dirty="0" smtClean="0"/>
              <a:t> </a:t>
            </a:r>
            <a:r>
              <a:rPr lang="en-US" sz="2800" dirty="0" smtClean="0"/>
              <a:t>questions</a:t>
            </a:r>
          </a:p>
          <a:p>
            <a:r>
              <a:rPr lang="en-US" sz="2800" dirty="0" smtClean="0"/>
              <a:t>Play with letter sounds</a:t>
            </a:r>
          </a:p>
          <a:p>
            <a:r>
              <a:rPr lang="en-US" sz="2800" dirty="0" smtClean="0"/>
              <a:t>Direct the conversation</a:t>
            </a:r>
          </a:p>
        </p:txBody>
      </p:sp>
      <p:pic>
        <p:nvPicPr>
          <p:cNvPr id="4" name="Picture 3" descr="L4Photo11_iStock_000004300028Small.jpg"/>
          <p:cNvPicPr>
            <a:picLocks noChangeAspect="1"/>
          </p:cNvPicPr>
          <p:nvPr/>
        </p:nvPicPr>
        <p:blipFill>
          <a:blip r:embed="rId3"/>
          <a:stretch>
            <a:fillRect/>
          </a:stretch>
        </p:blipFill>
        <p:spPr>
          <a:xfrm>
            <a:off x="5132450" y="3714030"/>
            <a:ext cx="3572327" cy="23773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Mealtime Math</a:t>
            </a:r>
            <a:endParaRPr lang="en-US" dirty="0"/>
          </a:p>
        </p:txBody>
      </p:sp>
      <p:pic>
        <p:nvPicPr>
          <p:cNvPr id="4" name="Picture 3" descr="L4Photo12_iStock_000011500981Small.jpg"/>
          <p:cNvPicPr>
            <a:picLocks noChangeAspect="1"/>
          </p:cNvPicPr>
          <p:nvPr/>
        </p:nvPicPr>
        <p:blipFill>
          <a:blip r:embed="rId3"/>
          <a:srcRect r="10285"/>
          <a:stretch>
            <a:fillRect/>
          </a:stretch>
        </p:blipFill>
        <p:spPr>
          <a:xfrm>
            <a:off x="7273651" y="2749394"/>
            <a:ext cx="1547736" cy="2584704"/>
          </a:xfrm>
          <a:prstGeom prst="rect">
            <a:avLst/>
          </a:prstGeom>
        </p:spPr>
      </p:pic>
      <p:sp>
        <p:nvSpPr>
          <p:cNvPr id="3" name="Content Placeholder 2"/>
          <p:cNvSpPr>
            <a:spLocks noGrp="1"/>
          </p:cNvSpPr>
          <p:nvPr>
            <p:ph idx="1"/>
          </p:nvPr>
        </p:nvSpPr>
        <p:spPr>
          <a:xfrm>
            <a:off x="291627" y="1759850"/>
            <a:ext cx="7639783" cy="4481513"/>
          </a:xfrm>
        </p:spPr>
        <p:txBody>
          <a:bodyPr>
            <a:normAutofit lnSpcReduction="10000"/>
          </a:bodyPr>
          <a:lstStyle/>
          <a:p>
            <a:r>
              <a:rPr lang="en-US" sz="2800" dirty="0" smtClean="0"/>
              <a:t>1-to-1 Correspondence</a:t>
            </a:r>
          </a:p>
          <a:p>
            <a:pPr lvl="1"/>
            <a:r>
              <a:rPr lang="en-US" dirty="0" smtClean="0"/>
              <a:t>“1” is the same regardless of whether it is an apple or an orange.</a:t>
            </a:r>
          </a:p>
          <a:p>
            <a:pPr lvl="2"/>
            <a:r>
              <a:rPr lang="en-US" dirty="0" smtClean="0"/>
              <a:t>Setting the table by matching each item to the number            of chairs or people.</a:t>
            </a:r>
          </a:p>
          <a:p>
            <a:r>
              <a:rPr lang="en-US" sz="2800" dirty="0" smtClean="0"/>
              <a:t>Simple arithmetic – adding and subtracting</a:t>
            </a:r>
          </a:p>
          <a:p>
            <a:pPr lvl="2"/>
            <a:r>
              <a:rPr lang="en-US" dirty="0" smtClean="0"/>
              <a:t>If Michael’s mom joins us for lunch, how many plates          do we need?  If Kim is absent?</a:t>
            </a:r>
          </a:p>
          <a:p>
            <a:r>
              <a:rPr lang="en-US" sz="2800" dirty="0" smtClean="0"/>
              <a:t>Fractions</a:t>
            </a:r>
          </a:p>
          <a:p>
            <a:pPr lvl="2"/>
            <a:r>
              <a:rPr lang="en-US" dirty="0" smtClean="0"/>
              <a:t>Have children divide snacks or food evenly – 3 pieces of fruit between 2 children.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Science</a:t>
            </a:r>
            <a:endParaRPr lang="en-US" dirty="0"/>
          </a:p>
        </p:txBody>
      </p:sp>
      <p:pic>
        <p:nvPicPr>
          <p:cNvPr id="4" name="Picture 3" descr="L4Photo13_iStock_000014457226Small.jpg"/>
          <p:cNvPicPr>
            <a:picLocks noChangeAspect="1"/>
          </p:cNvPicPr>
          <p:nvPr/>
        </p:nvPicPr>
        <p:blipFill>
          <a:blip r:embed="rId3">
            <a:alphaModFix amt="48000"/>
          </a:blip>
          <a:stretch>
            <a:fillRect/>
          </a:stretch>
        </p:blipFill>
        <p:spPr>
          <a:xfrm>
            <a:off x="790873" y="1736516"/>
            <a:ext cx="6919469" cy="4717444"/>
          </a:xfrm>
          <a:prstGeom prst="rect">
            <a:avLst/>
          </a:prstGeom>
        </p:spPr>
      </p:pic>
      <p:sp>
        <p:nvSpPr>
          <p:cNvPr id="3" name="Content Placeholder 2"/>
          <p:cNvSpPr>
            <a:spLocks noGrp="1"/>
          </p:cNvSpPr>
          <p:nvPr>
            <p:ph idx="1"/>
          </p:nvPr>
        </p:nvSpPr>
        <p:spPr>
          <a:xfrm>
            <a:off x="713031" y="1736516"/>
            <a:ext cx="7717937" cy="4481513"/>
          </a:xfrm>
        </p:spPr>
        <p:txBody>
          <a:bodyPr>
            <a:normAutofit lnSpcReduction="10000"/>
          </a:bodyPr>
          <a:lstStyle/>
          <a:p>
            <a:r>
              <a:rPr lang="en-US" dirty="0" smtClean="0">
                <a:solidFill>
                  <a:schemeClr val="tx1"/>
                </a:solidFill>
              </a:rPr>
              <a:t>Growing food</a:t>
            </a:r>
          </a:p>
          <a:p>
            <a:pPr lvl="1">
              <a:buClrTx/>
            </a:pPr>
            <a:r>
              <a:rPr lang="en-US" dirty="0" smtClean="0">
                <a:solidFill>
                  <a:schemeClr val="tx1"/>
                </a:solidFill>
              </a:rPr>
              <a:t>Natural Science: Where does food come from?</a:t>
            </a:r>
          </a:p>
          <a:p>
            <a:pPr lvl="2">
              <a:buClrTx/>
            </a:pPr>
            <a:r>
              <a:rPr lang="en-US" dirty="0" smtClean="0">
                <a:solidFill>
                  <a:schemeClr val="tx1"/>
                </a:solidFill>
              </a:rPr>
              <a:t>Growing plants in the classroom and measuring plant height each week</a:t>
            </a:r>
          </a:p>
          <a:p>
            <a:pPr>
              <a:buClrTx/>
            </a:pPr>
            <a:r>
              <a:rPr lang="en-US" dirty="0" smtClean="0">
                <a:solidFill>
                  <a:schemeClr val="tx1"/>
                </a:solidFill>
              </a:rPr>
              <a:t>Cooking food</a:t>
            </a:r>
          </a:p>
          <a:p>
            <a:pPr lvl="1">
              <a:buClrTx/>
            </a:pPr>
            <a:r>
              <a:rPr lang="en-US" dirty="0" smtClean="0">
                <a:solidFill>
                  <a:schemeClr val="tx1"/>
                </a:solidFill>
              </a:rPr>
              <a:t>Basic Chemistry: How does food change when it is cooked?</a:t>
            </a:r>
          </a:p>
          <a:p>
            <a:pPr>
              <a:buClrTx/>
            </a:pPr>
            <a:r>
              <a:rPr lang="en-US" dirty="0" smtClean="0">
                <a:solidFill>
                  <a:schemeClr val="tx1"/>
                </a:solidFill>
              </a:rPr>
              <a:t>Conservation of Identity (Logic)</a:t>
            </a:r>
          </a:p>
          <a:p>
            <a:pPr lvl="1">
              <a:buClrTx/>
            </a:pPr>
            <a:r>
              <a:rPr lang="en-US" dirty="0" smtClean="0">
                <a:solidFill>
                  <a:schemeClr val="tx1"/>
                </a:solidFill>
              </a:rPr>
              <a:t>If the appearance of something changes does the thing change?</a:t>
            </a:r>
          </a:p>
          <a:p>
            <a:pPr lvl="2">
              <a:buClrTx/>
            </a:pPr>
            <a:r>
              <a:rPr lang="en-US" dirty="0" smtClean="0">
                <a:solidFill>
                  <a:schemeClr val="tx1"/>
                </a:solidFill>
              </a:rPr>
              <a:t>Pouring water into different sized containers</a:t>
            </a:r>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Intellectual Development Activity</a:t>
            </a:r>
            <a:endParaRPr lang="en-US" dirty="0"/>
          </a:p>
        </p:txBody>
      </p:sp>
      <p:pic>
        <p:nvPicPr>
          <p:cNvPr id="7" name="Content Placeholder 6" descr="Picture 1.png"/>
          <p:cNvPicPr>
            <a:picLocks noGrp="1" noChangeAspect="1"/>
          </p:cNvPicPr>
          <p:nvPr>
            <p:ph idx="1"/>
          </p:nvPr>
        </p:nvPicPr>
        <p:blipFill>
          <a:blip r:embed="rId3"/>
          <a:srcRect l="-533" r="-607"/>
          <a:stretch>
            <a:fillRect/>
          </a:stretch>
        </p:blipFill>
        <p:spPr>
          <a:xfrm>
            <a:off x="368695" y="1739861"/>
            <a:ext cx="2034656" cy="2660767"/>
          </a:xfrm>
        </p:spPr>
      </p:pic>
      <p:pic>
        <p:nvPicPr>
          <p:cNvPr id="8" name="Picture 7" descr="Picture 2.png"/>
          <p:cNvPicPr>
            <a:picLocks noChangeAspect="1"/>
          </p:cNvPicPr>
          <p:nvPr/>
        </p:nvPicPr>
        <p:blipFill>
          <a:blip r:embed="rId4"/>
          <a:stretch>
            <a:fillRect/>
          </a:stretch>
        </p:blipFill>
        <p:spPr>
          <a:xfrm>
            <a:off x="2426980" y="3497275"/>
            <a:ext cx="2090400" cy="2861724"/>
          </a:xfrm>
          <a:prstGeom prst="rect">
            <a:avLst/>
          </a:prstGeom>
        </p:spPr>
      </p:pic>
      <p:pic>
        <p:nvPicPr>
          <p:cNvPr id="9" name="Picture 8" descr="Picture 3.png"/>
          <p:cNvPicPr>
            <a:picLocks noChangeAspect="1"/>
          </p:cNvPicPr>
          <p:nvPr/>
        </p:nvPicPr>
        <p:blipFill>
          <a:blip r:embed="rId5"/>
          <a:stretch>
            <a:fillRect/>
          </a:stretch>
        </p:blipFill>
        <p:spPr>
          <a:xfrm>
            <a:off x="4558345" y="1739861"/>
            <a:ext cx="2191966" cy="2816620"/>
          </a:xfrm>
          <a:prstGeom prst="rect">
            <a:avLst/>
          </a:prstGeom>
        </p:spPr>
      </p:pic>
      <p:pic>
        <p:nvPicPr>
          <p:cNvPr id="10" name="Picture 9" descr="Picture 4.png"/>
          <p:cNvPicPr>
            <a:picLocks noChangeAspect="1"/>
          </p:cNvPicPr>
          <p:nvPr/>
        </p:nvPicPr>
        <p:blipFill>
          <a:blip r:embed="rId6"/>
          <a:stretch>
            <a:fillRect/>
          </a:stretch>
        </p:blipFill>
        <p:spPr>
          <a:xfrm>
            <a:off x="6763965" y="3519268"/>
            <a:ext cx="2112047" cy="28623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for Mealtime </a:t>
            </a:r>
            <a:br>
              <a:rPr lang="en-US" dirty="0" smtClean="0"/>
            </a:br>
            <a:r>
              <a:rPr lang="en-US" dirty="0" smtClean="0"/>
              <a:t>Intellectual Development</a:t>
            </a:r>
            <a:endParaRPr lang="en-US" dirty="0"/>
          </a:p>
        </p:txBody>
      </p:sp>
      <p:sp>
        <p:nvSpPr>
          <p:cNvPr id="3" name="Content Placeholder 2"/>
          <p:cNvSpPr>
            <a:spLocks noGrp="1"/>
          </p:cNvSpPr>
          <p:nvPr>
            <p:ph idx="1"/>
          </p:nvPr>
        </p:nvSpPr>
        <p:spPr>
          <a:xfrm>
            <a:off x="625229" y="1720774"/>
            <a:ext cx="7932619" cy="4481513"/>
          </a:xfrm>
        </p:spPr>
        <p:txBody>
          <a:bodyPr>
            <a:noAutofit/>
          </a:bodyPr>
          <a:lstStyle/>
          <a:p>
            <a:r>
              <a:rPr lang="en-US" sz="2800" dirty="0" smtClean="0"/>
              <a:t>In your small group, identify a note taker and reporter to share ideas with the larger group.</a:t>
            </a:r>
          </a:p>
          <a:p>
            <a:r>
              <a:rPr lang="en-US" sz="2800" dirty="0" smtClean="0"/>
              <a:t>Then, brainstorm several ways to use mealtime (or snack) to promote children’s </a:t>
            </a:r>
            <a:r>
              <a:rPr lang="en-US" sz="2800" i="1" dirty="0" smtClean="0"/>
              <a:t>intellectual</a:t>
            </a:r>
            <a:r>
              <a:rPr lang="en-US" sz="2800" dirty="0" smtClean="0"/>
              <a:t> development in </a:t>
            </a:r>
            <a:r>
              <a:rPr lang="en-US" sz="2800" u="sng" dirty="0" smtClean="0"/>
              <a:t>one</a:t>
            </a:r>
            <a:r>
              <a:rPr lang="en-US" sz="2800" dirty="0" smtClean="0"/>
              <a:t> of the following areas:</a:t>
            </a:r>
          </a:p>
          <a:p>
            <a:pPr lvl="1"/>
            <a:r>
              <a:rPr lang="en-US" sz="2400" dirty="0" smtClean="0"/>
              <a:t>1) Language, 2) Math, or 3) Science</a:t>
            </a:r>
          </a:p>
          <a:p>
            <a:r>
              <a:rPr lang="en-US" sz="2800" dirty="0" smtClean="0"/>
              <a:t>Also list the supplies &amp; steps you would need to take to make your idea a reality.</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 Share . . .</a:t>
            </a:r>
            <a:endParaRPr lang="en-US" dirty="0"/>
          </a:p>
        </p:txBody>
      </p:sp>
      <p:sp>
        <p:nvSpPr>
          <p:cNvPr id="3" name="Content Placeholder 2"/>
          <p:cNvSpPr>
            <a:spLocks noGrp="1"/>
          </p:cNvSpPr>
          <p:nvPr>
            <p:ph idx="1"/>
          </p:nvPr>
        </p:nvSpPr>
        <p:spPr/>
        <p:txBody>
          <a:bodyPr/>
          <a:lstStyle/>
          <a:p>
            <a:r>
              <a:rPr lang="en-US" dirty="0" smtClean="0"/>
              <a:t>Please, take your own notes.</a:t>
            </a:r>
          </a:p>
          <a:p>
            <a:r>
              <a:rPr lang="en-US" dirty="0" smtClean="0"/>
              <a:t>We will use them later.</a:t>
            </a:r>
            <a:endParaRPr lang="en-US" dirty="0"/>
          </a:p>
        </p:txBody>
      </p:sp>
      <p:pic>
        <p:nvPicPr>
          <p:cNvPr id="4" name="Picture 3"/>
          <p:cNvPicPr>
            <a:picLocks noChangeAspect="1"/>
          </p:cNvPicPr>
          <p:nvPr/>
        </p:nvPicPr>
        <p:blipFill>
          <a:blip r:embed="rId3"/>
          <a:stretch>
            <a:fillRect/>
          </a:stretch>
        </p:blipFill>
        <p:spPr>
          <a:xfrm>
            <a:off x="5636387" y="2133601"/>
            <a:ext cx="2609088" cy="3657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67344" y="267385"/>
            <a:ext cx="8605135" cy="63503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6" name="Picture 5" descr="Picture 5.png"/>
          <p:cNvPicPr>
            <a:picLocks noChangeAspect="1"/>
          </p:cNvPicPr>
          <p:nvPr/>
        </p:nvPicPr>
        <p:blipFill>
          <a:blip r:embed="rId3"/>
          <a:stretch>
            <a:fillRect/>
          </a:stretch>
        </p:blipFill>
        <p:spPr>
          <a:xfrm rot="584251">
            <a:off x="3430292" y="1527978"/>
            <a:ext cx="5140198" cy="3938593"/>
          </a:xfrm>
          <a:prstGeom prst="rect">
            <a:avLst/>
          </a:prstGeom>
        </p:spPr>
      </p:pic>
      <p:pic>
        <p:nvPicPr>
          <p:cNvPr id="4" name="Content Placeholder 3" descr="RN book cover.jpg"/>
          <p:cNvPicPr>
            <a:picLocks noGrp="1" noChangeAspect="1"/>
          </p:cNvPicPr>
          <p:nvPr>
            <p:ph idx="4294967295"/>
          </p:nvPr>
        </p:nvPicPr>
        <p:blipFill>
          <a:blip r:embed="rId4"/>
          <a:srcRect l="-323" r="5167" b="4675"/>
          <a:stretch>
            <a:fillRect/>
          </a:stretch>
        </p:blipFill>
        <p:spPr>
          <a:xfrm rot="21170673">
            <a:off x="551351" y="971687"/>
            <a:ext cx="3416028" cy="4878821"/>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900112" y="1669331"/>
            <a:ext cx="7345363" cy="3931920"/>
          </a:xfrm>
        </p:spPr>
        <p:txBody>
          <a:bodyPr/>
          <a:lstStyle/>
          <a:p>
            <a:pPr lvl="0"/>
            <a:r>
              <a:rPr lang="en-US" dirty="0" smtClean="0"/>
              <a:t>Children develop intellectually and socially through participation in mealtimes.</a:t>
            </a:r>
          </a:p>
          <a:p>
            <a:pPr lvl="0"/>
            <a:r>
              <a:rPr lang="en-US" dirty="0" smtClean="0"/>
              <a:t>Because mealtimes become ritualized, with the same rules and actions repeated every day, they are a more effective setting for teaching and learning than are most other parts of the childcare day.  </a:t>
            </a:r>
          </a:p>
        </p:txBody>
      </p:sp>
      <p:pic>
        <p:nvPicPr>
          <p:cNvPr id="4" name="Picture 3" descr="L4Photo1_iStock_000013620620Small.jpg"/>
          <p:cNvPicPr>
            <a:picLocks noChangeAspect="1"/>
          </p:cNvPicPr>
          <p:nvPr/>
        </p:nvPicPr>
        <p:blipFill>
          <a:blip r:embed="rId3"/>
          <a:stretch>
            <a:fillRect/>
          </a:stretch>
        </p:blipFill>
        <p:spPr>
          <a:xfrm>
            <a:off x="5247513" y="4225254"/>
            <a:ext cx="3242310" cy="2148840"/>
          </a:xfrm>
          <a:prstGeom prst="rect">
            <a:avLst/>
          </a:prstGeom>
        </p:spPr>
      </p:pic>
      <p:pic>
        <p:nvPicPr>
          <p:cNvPr id="5" name="Picture 4" descr="L4Photo8_iStock_000011501561Small.jpg"/>
          <p:cNvPicPr>
            <a:picLocks noChangeAspect="1"/>
          </p:cNvPicPr>
          <p:nvPr/>
        </p:nvPicPr>
        <p:blipFill>
          <a:blip r:embed="rId4"/>
          <a:stretch>
            <a:fillRect/>
          </a:stretch>
        </p:blipFill>
        <p:spPr>
          <a:xfrm>
            <a:off x="666119" y="4262750"/>
            <a:ext cx="3212030" cy="21375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67344" y="267385"/>
            <a:ext cx="8605135" cy="63503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267344" y="267384"/>
            <a:ext cx="8605135" cy="63503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4000" dirty="0" smtClean="0"/>
          </a:p>
          <a:p>
            <a:pPr algn="ctr"/>
            <a:endParaRPr lang="en-US" sz="4000" dirty="0" smtClean="0"/>
          </a:p>
          <a:p>
            <a:pPr algn="ctr"/>
            <a:endParaRPr lang="en-US" sz="3200" dirty="0" smtClean="0"/>
          </a:p>
          <a:p>
            <a:pPr algn="ctr"/>
            <a:r>
              <a:rPr lang="en-US" sz="3200" dirty="0" smtClean="0"/>
              <a:t>Development of this educational program was made possible by a generous donation from an alumna of the School of Human Ecology, UW-Madison.</a:t>
            </a:r>
          </a:p>
          <a:p>
            <a:pPr algn="ctr"/>
            <a:endParaRPr lang="en-US" sz="3200" dirty="0" smtClean="0"/>
          </a:p>
          <a:p>
            <a:pPr algn="ctr"/>
            <a:endParaRPr lang="en-US" sz="4000" dirty="0" smtClean="0"/>
          </a:p>
          <a:p>
            <a:pPr algn="ctr"/>
            <a:endParaRPr lang="en-US" sz="4000" dirty="0" smtClean="0"/>
          </a:p>
          <a:p>
            <a:pPr algn="ctr"/>
            <a:endParaRPr lang="en-US" sz="4000" dirty="0" smtClean="0"/>
          </a:p>
        </p:txBody>
      </p:sp>
      <p:sp>
        <p:nvSpPr>
          <p:cNvPr id="7" name="Half Frame 6"/>
          <p:cNvSpPr/>
          <p:nvPr/>
        </p:nvSpPr>
        <p:spPr>
          <a:xfrm>
            <a:off x="325913" y="312211"/>
            <a:ext cx="822960" cy="822960"/>
          </a:xfrm>
          <a:prstGeom prst="halfFrame">
            <a:avLst/>
          </a:prstGeom>
          <a:ln/>
        </p:spPr>
        <p:style>
          <a:lnRef idx="1">
            <a:schemeClr val="accent1"/>
          </a:lnRef>
          <a:fillRef idx="3">
            <a:schemeClr val="accent1"/>
          </a:fillRef>
          <a:effectRef idx="2">
            <a:schemeClr val="accent1"/>
          </a:effectRef>
          <a:fontRef idx="minor">
            <a:schemeClr val="lt1"/>
          </a:fontRef>
        </p:style>
      </p:sp>
      <p:sp>
        <p:nvSpPr>
          <p:cNvPr id="8" name="Half Frame 7"/>
          <p:cNvSpPr/>
          <p:nvPr/>
        </p:nvSpPr>
        <p:spPr>
          <a:xfrm rot="10800000">
            <a:off x="7986963" y="5733430"/>
            <a:ext cx="822960" cy="822960"/>
          </a:xfrm>
          <a:prstGeom prst="halfFrame">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840153" y="1012954"/>
            <a:ext cx="7463693" cy="483209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endParaRPr lang="en-US" sz="4400" b="1" dirty="0" smtClean="0">
              <a:cs typeface="Geneva"/>
            </a:endParaRPr>
          </a:p>
          <a:p>
            <a:pPr algn="ctr">
              <a:buNone/>
            </a:pPr>
            <a:endParaRPr lang="en-US" sz="4400" b="1" dirty="0" smtClean="0">
              <a:cs typeface="Geneva"/>
            </a:endParaRPr>
          </a:p>
          <a:p>
            <a:pPr algn="ctr">
              <a:buNone/>
            </a:pPr>
            <a:r>
              <a:rPr lang="en-US" sz="4400" b="1" dirty="0" smtClean="0">
                <a:cs typeface="Geneva"/>
              </a:rPr>
              <a:t>Mealtimes support children’s </a:t>
            </a:r>
            <a:r>
              <a:rPr lang="en-US" sz="4400" b="1" dirty="0" smtClean="0">
                <a:ln>
                  <a:solidFill>
                    <a:schemeClr val="tx1"/>
                  </a:solidFill>
                  <a:prstDash val="solid"/>
                </a:ln>
                <a:cs typeface="Geneva"/>
              </a:rPr>
              <a:t>social</a:t>
            </a:r>
            <a:r>
              <a:rPr lang="en-US" sz="4400" b="1" dirty="0" smtClean="0">
                <a:cs typeface="Geneva"/>
              </a:rPr>
              <a:t>, emotional and intellectual development.</a:t>
            </a:r>
          </a:p>
          <a:p>
            <a:pPr algn="ctr">
              <a:buNone/>
            </a:pPr>
            <a:endParaRPr lang="en-US" sz="4400" b="1" dirty="0" smtClean="0">
              <a:cs typeface="Geneva"/>
            </a:endParaRPr>
          </a:p>
          <a:p>
            <a:pPr algn="ctr">
              <a:buNone/>
            </a:pPr>
            <a:endParaRPr lang="en-US" sz="4400" dirty="0" smtClean="0">
              <a:cs typeface="Genev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mealtime a good place for children to learn?</a:t>
            </a:r>
            <a:endParaRPr lang="en-US" dirty="0"/>
          </a:p>
        </p:txBody>
      </p:sp>
      <p:pic>
        <p:nvPicPr>
          <p:cNvPr id="4" name="Picture 3" descr="L4Photo2_iStock_000015070091Small.jpg"/>
          <p:cNvPicPr>
            <a:picLocks noChangeAspect="1"/>
          </p:cNvPicPr>
          <p:nvPr/>
        </p:nvPicPr>
        <p:blipFill>
          <a:blip r:embed="rId3"/>
          <a:stretch>
            <a:fillRect/>
          </a:stretch>
        </p:blipFill>
        <p:spPr>
          <a:xfrm>
            <a:off x="4187004" y="3405699"/>
            <a:ext cx="4428089" cy="2946844"/>
          </a:xfrm>
          <a:prstGeom prst="rect">
            <a:avLst/>
          </a:prstGeom>
        </p:spPr>
      </p:pic>
      <p:sp>
        <p:nvSpPr>
          <p:cNvPr id="3" name="Content Placeholder 2"/>
          <p:cNvSpPr>
            <a:spLocks noGrp="1"/>
          </p:cNvSpPr>
          <p:nvPr>
            <p:ph idx="1"/>
          </p:nvPr>
        </p:nvSpPr>
        <p:spPr>
          <a:xfrm>
            <a:off x="390770" y="1740312"/>
            <a:ext cx="7854706" cy="4481513"/>
          </a:xfrm>
        </p:spPr>
        <p:txBody>
          <a:bodyPr>
            <a:noAutofit/>
          </a:bodyPr>
          <a:lstStyle/>
          <a:p>
            <a:r>
              <a:rPr lang="en-US" sz="3000" dirty="0" smtClean="0"/>
              <a:t>Ritualized – Repeated - Remembered</a:t>
            </a:r>
          </a:p>
          <a:p>
            <a:r>
              <a:rPr lang="en-US" sz="3000" dirty="0" smtClean="0"/>
              <a:t>Most families have unwritten rules or </a:t>
            </a:r>
            <a:r>
              <a:rPr lang="en-US" sz="3000" i="1" dirty="0" smtClean="0"/>
              <a:t>norms</a:t>
            </a:r>
            <a:r>
              <a:rPr lang="en-US" sz="3000" dirty="0" smtClean="0"/>
              <a:t> about how people should act at the meal table</a:t>
            </a:r>
          </a:p>
          <a:p>
            <a:pPr lvl="2"/>
            <a:r>
              <a:rPr lang="en-US" sz="2800" dirty="0" smtClean="0"/>
              <a:t>Norms vary across culture</a:t>
            </a:r>
          </a:p>
          <a:p>
            <a:pPr lvl="2"/>
            <a:r>
              <a:rPr lang="en-US" sz="2800" dirty="0" smtClean="0"/>
              <a:t>But most families</a:t>
            </a:r>
          </a:p>
          <a:p>
            <a:pPr lvl="2">
              <a:buNone/>
            </a:pPr>
            <a:r>
              <a:rPr lang="en-US" sz="2800" dirty="0" smtClean="0"/>
              <a:t>   in the U.S. share </a:t>
            </a:r>
          </a:p>
          <a:p>
            <a:pPr lvl="2">
              <a:buNone/>
            </a:pPr>
            <a:r>
              <a:rPr lang="en-US" sz="2800" dirty="0" smtClean="0"/>
              <a:t>   mealtime values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Development Around the Meal Table</a:t>
            </a:r>
            <a:endParaRPr lang="en-US" dirty="0"/>
          </a:p>
        </p:txBody>
      </p:sp>
      <p:pic>
        <p:nvPicPr>
          <p:cNvPr id="4" name="Picture 3" descr="L4Photo1_iStock_000013620620Small.jpg"/>
          <p:cNvPicPr>
            <a:picLocks noChangeAspect="1"/>
          </p:cNvPicPr>
          <p:nvPr/>
        </p:nvPicPr>
        <p:blipFill>
          <a:blip r:embed="rId3">
            <a:alphaModFix amt="53000"/>
          </a:blip>
          <a:stretch>
            <a:fillRect/>
          </a:stretch>
        </p:blipFill>
        <p:spPr>
          <a:xfrm>
            <a:off x="879605" y="1714726"/>
            <a:ext cx="7403222" cy="4906483"/>
          </a:xfrm>
          <a:prstGeom prst="rect">
            <a:avLst/>
          </a:prstGeom>
        </p:spPr>
      </p:pic>
      <p:sp>
        <p:nvSpPr>
          <p:cNvPr id="3" name="Content Placeholder 2"/>
          <p:cNvSpPr>
            <a:spLocks noGrp="1"/>
          </p:cNvSpPr>
          <p:nvPr>
            <p:ph idx="1"/>
          </p:nvPr>
        </p:nvSpPr>
        <p:spPr/>
        <p:txBody>
          <a:bodyPr>
            <a:normAutofit/>
          </a:bodyPr>
          <a:lstStyle/>
          <a:p>
            <a:pPr>
              <a:buNone/>
            </a:pPr>
            <a:r>
              <a:rPr lang="en-US" sz="2800" dirty="0" smtClean="0">
                <a:solidFill>
                  <a:schemeClr val="tx1"/>
                </a:solidFill>
              </a:rPr>
              <a:t>Mealtime is a good place to teach children about getting along with others because:</a:t>
            </a:r>
          </a:p>
          <a:p>
            <a:pPr>
              <a:buClrTx/>
            </a:pPr>
            <a:r>
              <a:rPr lang="en-US" sz="2800" dirty="0" smtClean="0">
                <a:solidFill>
                  <a:schemeClr val="tx1"/>
                </a:solidFill>
              </a:rPr>
              <a:t>Group setting</a:t>
            </a:r>
          </a:p>
          <a:p>
            <a:pPr>
              <a:buClrTx/>
            </a:pPr>
            <a:r>
              <a:rPr lang="en-US" sz="2800" dirty="0" smtClean="0">
                <a:solidFill>
                  <a:schemeClr val="tx1"/>
                </a:solidFill>
              </a:rPr>
              <a:t>Activity recurs every day at the same time</a:t>
            </a:r>
          </a:p>
          <a:p>
            <a:pPr>
              <a:buClrTx/>
            </a:pPr>
            <a:r>
              <a:rPr lang="en-US" sz="2800" dirty="0" smtClean="0">
                <a:solidFill>
                  <a:schemeClr val="tx1"/>
                </a:solidFill>
              </a:rPr>
              <a:t>Well-defined roles and a common purpose</a:t>
            </a:r>
          </a:p>
          <a:p>
            <a:pPr>
              <a:buClrTx/>
            </a:pPr>
            <a:r>
              <a:rPr lang="en-US" sz="2800" dirty="0" smtClean="0">
                <a:solidFill>
                  <a:schemeClr val="tx1"/>
                </a:solidFill>
              </a:rPr>
              <a:t>Sharing becomes habit or ritual</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Socially, what do children learn at the meal table?</a:t>
            </a:r>
            <a:endParaRPr lang="en-US" dirty="0"/>
          </a:p>
        </p:txBody>
      </p:sp>
      <p:sp>
        <p:nvSpPr>
          <p:cNvPr id="3" name="Content Placeholder 2"/>
          <p:cNvSpPr>
            <a:spLocks noGrp="1"/>
          </p:cNvSpPr>
          <p:nvPr>
            <p:ph idx="1"/>
          </p:nvPr>
        </p:nvSpPr>
        <p:spPr/>
        <p:txBody>
          <a:bodyPr>
            <a:normAutofit/>
          </a:bodyPr>
          <a:lstStyle/>
          <a:p>
            <a:r>
              <a:rPr lang="en-US" sz="2800" dirty="0" smtClean="0"/>
              <a:t>Problem solving</a:t>
            </a:r>
          </a:p>
          <a:p>
            <a:r>
              <a:rPr lang="en-US" sz="2800" dirty="0" smtClean="0"/>
              <a:t>Behavioral Self-Regulation: Impulse Control</a:t>
            </a:r>
          </a:p>
          <a:p>
            <a:r>
              <a:rPr lang="en-US" sz="2800" dirty="0" smtClean="0"/>
              <a:t>Cognitive Self-Regulation: Planning</a:t>
            </a:r>
          </a:p>
          <a:p>
            <a:r>
              <a:rPr lang="en-US" sz="2800" dirty="0" smtClean="0"/>
              <a:t>Practical Life Skills</a:t>
            </a:r>
          </a:p>
          <a:p>
            <a:r>
              <a:rPr lang="en-US" sz="2800" dirty="0" smtClean="0"/>
              <a:t>Self-Responsibility</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a:xfrm>
            <a:off x="900112" y="1957759"/>
            <a:ext cx="7345363" cy="3931920"/>
          </a:xfrm>
        </p:spPr>
        <p:txBody>
          <a:bodyPr>
            <a:normAutofit/>
          </a:bodyPr>
          <a:lstStyle/>
          <a:p>
            <a:r>
              <a:rPr lang="en-US" sz="2800" dirty="0" smtClean="0"/>
              <a:t>Learning how to solve conflicts with other children in competent and socially acceptable ways (i.e., no pushing or hitting)</a:t>
            </a:r>
          </a:p>
          <a:p>
            <a:r>
              <a:rPr lang="en-US" sz="2800" dirty="0" smtClean="0"/>
              <a:t>Difficult for toddlers:</a:t>
            </a:r>
          </a:p>
          <a:p>
            <a:pPr lvl="1"/>
            <a:r>
              <a:rPr lang="en-US" sz="2800" dirty="0" smtClean="0"/>
              <a:t>Driven to increased independence and autonomy</a:t>
            </a:r>
          </a:p>
          <a:p>
            <a:pPr lvl="1"/>
            <a:r>
              <a:rPr lang="en-US" sz="2800" dirty="0" smtClean="0"/>
              <a:t>Adults exert social pressure to teach respect for the needs of others, too.</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Solving at Mealtime</a:t>
            </a:r>
            <a:endParaRPr lang="en-US" dirty="0"/>
          </a:p>
        </p:txBody>
      </p:sp>
      <p:sp>
        <p:nvSpPr>
          <p:cNvPr id="3" name="Content Placeholder 2"/>
          <p:cNvSpPr>
            <a:spLocks noGrp="1"/>
          </p:cNvSpPr>
          <p:nvPr>
            <p:ph idx="1"/>
          </p:nvPr>
        </p:nvSpPr>
        <p:spPr>
          <a:xfrm>
            <a:off x="322934" y="1801752"/>
            <a:ext cx="6427470" cy="4698443"/>
          </a:xfrm>
        </p:spPr>
        <p:txBody>
          <a:bodyPr>
            <a:noAutofit/>
          </a:bodyPr>
          <a:lstStyle/>
          <a:p>
            <a:pPr marL="457200" indent="-457200"/>
            <a:r>
              <a:rPr lang="en-US" sz="2800" dirty="0" smtClean="0"/>
              <a:t>Taking turns</a:t>
            </a:r>
          </a:p>
          <a:p>
            <a:pPr marL="693738" lvl="1" indent="-457200"/>
            <a:r>
              <a:rPr lang="en-US" sz="2400" dirty="0" smtClean="0"/>
              <a:t>Passing a serving platter around the table</a:t>
            </a:r>
          </a:p>
          <a:p>
            <a:pPr marL="457200" indent="-457200"/>
            <a:r>
              <a:rPr lang="en-US" sz="2800" dirty="0" smtClean="0"/>
              <a:t>Sharing</a:t>
            </a:r>
          </a:p>
          <a:p>
            <a:pPr marL="693738" lvl="1" indent="-457200"/>
            <a:r>
              <a:rPr lang="en-US" sz="2400" dirty="0" smtClean="0"/>
              <a:t>Splitting a snack into portions</a:t>
            </a:r>
          </a:p>
          <a:p>
            <a:pPr marL="457200" indent="-457200"/>
            <a:r>
              <a:rPr lang="en-US" sz="2800" dirty="0" smtClean="0"/>
              <a:t>Expressing feelings</a:t>
            </a:r>
          </a:p>
          <a:p>
            <a:pPr marL="693738" lvl="1" indent="-457200"/>
            <a:r>
              <a:rPr lang="en-US" sz="2400" dirty="0" smtClean="0"/>
              <a:t>“Using your words” to tell other children how you feel when there is a dispute</a:t>
            </a:r>
            <a:endParaRPr lang="en-US" sz="2400" dirty="0"/>
          </a:p>
        </p:txBody>
      </p:sp>
      <p:pic>
        <p:nvPicPr>
          <p:cNvPr id="4" name="Picture 3" descr="L4Photo3_iStock_000014046519Small.jpg"/>
          <p:cNvPicPr>
            <a:picLocks noChangeAspect="1"/>
          </p:cNvPicPr>
          <p:nvPr/>
        </p:nvPicPr>
        <p:blipFill>
          <a:blip r:embed="rId3"/>
          <a:stretch>
            <a:fillRect/>
          </a:stretch>
        </p:blipFill>
        <p:spPr>
          <a:xfrm>
            <a:off x="6545579" y="2183514"/>
            <a:ext cx="2100081" cy="314641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E9AD75138BFC43BDEA79FD76725DC6" ma:contentTypeVersion="0" ma:contentTypeDescription="Create a new document." ma:contentTypeScope="" ma:versionID="5ee7d7f7de7a65c969b9dba780ff02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E9D64F-FB5C-4336-9F87-F0904F29CC91}"/>
</file>

<file path=customXml/itemProps2.xml><?xml version="1.0" encoding="utf-8"?>
<ds:datastoreItem xmlns:ds="http://schemas.openxmlformats.org/officeDocument/2006/customXml" ds:itemID="{0A1EAE44-FEFC-4C38-B54E-75B0BF201D69}"/>
</file>

<file path=customXml/itemProps3.xml><?xml version="1.0" encoding="utf-8"?>
<ds:datastoreItem xmlns:ds="http://schemas.openxmlformats.org/officeDocument/2006/customXml" ds:itemID="{3C6E005E-00F8-40F0-8CE4-AE3AFD61EBDF}"/>
</file>

<file path=docProps/app.xml><?xml version="1.0" encoding="utf-8"?>
<Properties xmlns="http://schemas.openxmlformats.org/officeDocument/2006/extended-properties" xmlns:vt="http://schemas.openxmlformats.org/officeDocument/2006/docPropsVTypes">
  <Template>Capital.thmx</Template>
  <TotalTime>2217</TotalTime>
  <Words>4297</Words>
  <Application>Microsoft Macintosh PowerPoint</Application>
  <PresentationFormat>Letter Paper (8.5x11 in)</PresentationFormat>
  <Paragraphs>296</Paragraphs>
  <Slides>31</Slides>
  <Notes>31</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Capital</vt:lpstr>
      <vt:lpstr>Count, Read, Share</vt:lpstr>
      <vt:lpstr>Rethinking Nutrition Workshop Series</vt:lpstr>
      <vt:lpstr>Slide 2</vt:lpstr>
      <vt:lpstr>Slide 3</vt:lpstr>
      <vt:lpstr>Why is mealtime a good place for children to learn?</vt:lpstr>
      <vt:lpstr>Social Development Around the Meal Table</vt:lpstr>
      <vt:lpstr>Socially, what do children learn at the meal table?</vt:lpstr>
      <vt:lpstr>Problem Solving</vt:lpstr>
      <vt:lpstr>Problem Solving at Mealtime</vt:lpstr>
      <vt:lpstr>Behavioral Self-Regulation: Impulse Control</vt:lpstr>
      <vt:lpstr>Replace Don’t With Do</vt:lpstr>
      <vt:lpstr>Slide 11</vt:lpstr>
      <vt:lpstr>Cognitive Self-Regulation: Planning</vt:lpstr>
      <vt:lpstr>Practice Planning at Mealtimes</vt:lpstr>
      <vt:lpstr>Practice Planning at Mealtimes</vt:lpstr>
      <vt:lpstr>Practical Life Skills &amp; Self-Responsibility</vt:lpstr>
      <vt:lpstr>Teaching Practical Life Skills</vt:lpstr>
      <vt:lpstr>Ideas for Mealtime  Social Development</vt:lpstr>
      <vt:lpstr>As We Share . . .</vt:lpstr>
      <vt:lpstr>Intellectual Development Around the Meal Table</vt:lpstr>
      <vt:lpstr>Intellectually, What Do Children Learn At the Table?</vt:lpstr>
      <vt:lpstr>Language</vt:lpstr>
      <vt:lpstr>What things do you do to encourage language development?</vt:lpstr>
      <vt:lpstr>Creating Great  Mealtime Conversations</vt:lpstr>
      <vt:lpstr>Mealtime Math</vt:lpstr>
      <vt:lpstr>(Food) Science</vt:lpstr>
      <vt:lpstr>Intellectual Development Activity</vt:lpstr>
      <vt:lpstr>Ideas for Mealtime  Intellectual Development</vt:lpstr>
      <vt:lpstr>As We Share . . .</vt:lpstr>
      <vt:lpstr>Closing</vt:lpstr>
      <vt:lpstr>Slide 30</vt:lpstr>
    </vt:vector>
  </TitlesOfParts>
  <Company>University of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at the Table</dc:title>
  <dc:creator>Anne Samuelson</dc:creator>
  <cp:lastModifiedBy>Anne Samuelson</cp:lastModifiedBy>
  <cp:revision>233</cp:revision>
  <cp:lastPrinted>2012-01-24T17:22:57Z</cp:lastPrinted>
  <dcterms:created xsi:type="dcterms:W3CDTF">2012-10-04T17:52:09Z</dcterms:created>
  <dcterms:modified xsi:type="dcterms:W3CDTF">2012-10-04T19:00:52Z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0x0101003AE9AD75138BFC43BDEA79FD76725DC6</vt:lpwstr>
  </property>
</Properties>
</file>