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304" r:id="rId4"/>
    <p:sldId id="288" r:id="rId5"/>
    <p:sldId id="285" r:id="rId6"/>
    <p:sldId id="291" r:id="rId7"/>
    <p:sldId id="287" r:id="rId8"/>
    <p:sldId id="292" r:id="rId9"/>
    <p:sldId id="297" r:id="rId10"/>
    <p:sldId id="286" r:id="rId11"/>
    <p:sldId id="289" r:id="rId12"/>
    <p:sldId id="293" r:id="rId13"/>
    <p:sldId id="290" r:id="rId14"/>
    <p:sldId id="295" r:id="rId15"/>
    <p:sldId id="303" r:id="rId16"/>
    <p:sldId id="259" r:id="rId17"/>
    <p:sldId id="302" r:id="rId18"/>
    <p:sldId id="305" r:id="rId19"/>
    <p:sldId id="298" r:id="rId20"/>
    <p:sldId id="299" r:id="rId21"/>
    <p:sldId id="300" r:id="rId22"/>
    <p:sldId id="301" r:id="rId23"/>
    <p:sldId id="256" r:id="rId24"/>
    <p:sldId id="294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Categories</a:t>
            </a:r>
            <a:r>
              <a:rPr lang="en-US" baseline="0"/>
              <a:t> of Outcomes Reported  - PYD 2019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Sheet1!$A$23:$A$30</c:f>
              <c:strCache>
                <c:ptCount val="8"/>
                <c:pt idx="0">
                  <c:v>Unclear/No Outcome Stated</c:v>
                </c:pt>
                <c:pt idx="1">
                  <c:v>Other Outcome</c:v>
                </c:pt>
                <c:pt idx="2">
                  <c:v>Health and Wellness</c:v>
                </c:pt>
                <c:pt idx="3">
                  <c:v>Building Social Networks</c:v>
                </c:pt>
                <c:pt idx="4">
                  <c:v>Exapanding Access</c:v>
                </c:pt>
                <c:pt idx="5">
                  <c:v>Post Secondary</c:v>
                </c:pt>
                <c:pt idx="6">
                  <c:v>Youth Adult Partnership</c:v>
                </c:pt>
                <c:pt idx="7">
                  <c:v>Youth Leadership</c:v>
                </c:pt>
              </c:strCache>
            </c:strRef>
          </c:cat>
          <c:val>
            <c:numRef>
              <c:f>Sheet1!$D$23:$D$30</c:f>
              <c:numCache>
                <c:formatCode>0</c:formatCode>
                <c:ptCount val="8"/>
                <c:pt idx="0">
                  <c:v>5</c:v>
                </c:pt>
                <c:pt idx="1">
                  <c:v>14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12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4-4E09-9008-41A911B4A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5537248"/>
        <c:axId val="1530885344"/>
      </c:barChart>
      <c:catAx>
        <c:axId val="15255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885344"/>
        <c:crosses val="autoZero"/>
        <c:auto val="1"/>
        <c:lblAlgn val="ctr"/>
        <c:lblOffset val="100"/>
        <c:noMultiLvlLbl val="0"/>
      </c:catAx>
      <c:valAx>
        <c:axId val="153088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53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Categories</a:t>
            </a:r>
            <a:r>
              <a:rPr lang="en-US" baseline="0"/>
              <a:t> of Outcomes Reported  - PYD 2019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Sheet1!$A$23:$A$30</c:f>
              <c:strCache>
                <c:ptCount val="8"/>
                <c:pt idx="0">
                  <c:v>Unclear/No Outcome Stated</c:v>
                </c:pt>
                <c:pt idx="1">
                  <c:v>Other Outcome</c:v>
                </c:pt>
                <c:pt idx="2">
                  <c:v>Health and Wellness</c:v>
                </c:pt>
                <c:pt idx="3">
                  <c:v>Building Social Networks</c:v>
                </c:pt>
                <c:pt idx="4">
                  <c:v>Exapanding Access</c:v>
                </c:pt>
                <c:pt idx="5">
                  <c:v>Post Secondary</c:v>
                </c:pt>
                <c:pt idx="6">
                  <c:v>Youth Adult Partnership</c:v>
                </c:pt>
                <c:pt idx="7">
                  <c:v>Youth Leadership</c:v>
                </c:pt>
              </c:strCache>
            </c:strRef>
          </c:cat>
          <c:val>
            <c:numRef>
              <c:f>Sheet1!$D$23:$D$30</c:f>
              <c:numCache>
                <c:formatCode>0</c:formatCode>
                <c:ptCount val="8"/>
                <c:pt idx="0">
                  <c:v>5</c:v>
                </c:pt>
                <c:pt idx="1">
                  <c:v>14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12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8-45F5-BA04-53BB292CC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5537248"/>
        <c:axId val="1530885344"/>
      </c:barChart>
      <c:catAx>
        <c:axId val="15255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885344"/>
        <c:crosses val="autoZero"/>
        <c:auto val="1"/>
        <c:lblAlgn val="ctr"/>
        <c:lblOffset val="100"/>
        <c:noMultiLvlLbl val="0"/>
      </c:catAx>
      <c:valAx>
        <c:axId val="153088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53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FA6E-0FB8-403B-B188-84DD267DC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CB24C-92BB-42C6-943A-275335682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C0213-CB11-4E73-8312-1F5EBB17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81EC1-FCC4-44DD-83CA-347BF96B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2FA34-9884-473A-A6EB-2EEDF78D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7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D135-FACE-451B-8910-5C3BC64E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F45D7-8DAC-455E-8582-2FF1AFCB5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952A5-AEB8-43A6-92E6-26FF5341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920E1-4E34-4EFB-90A5-6F73D82D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D1518-9863-4FB6-8391-073901DA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9E2C5-1A63-4D4F-9593-85A284E68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7343A-91EF-42E1-9DC7-613D9B285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2F26-89ED-4D40-A848-52117EF7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6E71C-0132-4251-89DA-AB5E00A0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22D1-3567-46AE-9474-BB46C439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4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6B92C82-A379-4545-9012-2E0C55996908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4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6B92C82-A379-4545-9012-2E0C55996908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8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6B92C82-A379-4545-9012-2E0C55996908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2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87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9246-E492-4E49-9730-8643FFF80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F37C1-1208-452A-A461-77882153A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AB390-1F21-47B0-AD05-136B3B59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17B90-6D05-4361-BCF1-061A0B0F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F143-F405-4371-95B2-B4E30B10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49D1-5074-4458-92C2-4AB3ED47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98F3-53E1-4821-B4F1-953535F9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633C-7CD9-405A-A73C-BDD9C2C1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66243-FF85-49F0-A0BB-587143D0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F99F-8904-4391-8B5A-69450CA0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4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10A6-AE1F-4D34-830D-D4390DB0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641EC-B347-4F3D-B193-611ACA453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8E4F0-8223-44F9-A389-CB94D9AA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D3A8D-75E5-4941-A448-D4CF816C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00F6A-14B4-4A1D-A0F1-CD7DA90C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6D92-0C87-4B69-BECB-D82DAA53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1C610-6F4C-4896-B50F-5A560375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19E9A-18F3-41B3-95FB-683089B0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6D0D-C9BC-411C-8A53-B4044BE0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F1049-6707-4A56-B12A-B0AFD0C6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A859-F9C3-4948-8A89-9436B47E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F776-0185-4590-878A-C8B1F96E6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032CA-684E-41FA-9BD2-7942FD6A0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ED772-7FBB-4AAB-97D6-A2913F48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3EA0F-EC9A-408B-8530-2701F1C0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8DD52-E626-445E-960B-8F039101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7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A41F-77D5-4170-8FC2-1DD73243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20D59-296A-4417-BFB3-E830924E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DBD69-F17D-441B-BEFC-E5CD6AB2E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48CB2-155E-4D8D-9E90-51BE404A3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317F9-BE40-4652-A39C-6B5E5E913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A33B1-144C-49F0-A463-B3F2F345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B60D3-7D51-4AC1-8DA2-AA1624CD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CDAEC-6EB9-4089-BB45-0956C240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BF2-F9D9-412D-9A48-C1F143AB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3D301-ADC5-41B5-9DBF-A3428944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0D648-7ABC-453A-B945-9BA3F129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23EDB-E9EC-4E35-8400-F9B4BADF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B87B7-52C3-4FD7-893C-26DA45C5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86403-A908-4E9E-8360-8D62C6C2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5BCAC-E232-4B8D-AC25-79F3170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4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9CEB-A1CD-414A-849B-D897C730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DB88B-1AAF-4C11-8D1D-97B00A74A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73E95-E0A5-42DC-AECD-5ACA45BEF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DB7BA-C3B9-4C58-86F7-401F3582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60A5E-799C-4EDB-BD52-5C242AA6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DB404-3205-48CC-89DC-D899150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02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79C0-F469-4C94-BC69-495D3F55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3CACB-55D1-41A4-83D5-E20E40D27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880A2-63B4-4497-BDE8-770AC4F6B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1F89E-6E10-4335-9C07-933C55A5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283F3-EB39-44BF-8A18-E27A0605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EBE85-FBB1-406E-BDAC-4ABC22D6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0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ACA7-FA40-44E1-A701-F9ADD82D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06822-1F7A-4DE5-B073-82DA54B95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08A62-6F64-4523-B9A7-1D6C8205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7DB31-0543-4AEF-B4EA-6E4351A3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6388A-6148-485F-B79D-BA469B6F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EE2BBC-291D-43A6-9131-CAF49902E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BD0CD-06FC-4DA7-AF6D-4618926F0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AAC80-C69D-474D-B761-C907E20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A6BB-C1E2-44DE-8B87-24828ED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A144F-9069-488B-9FFC-8E65B189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4205-27D9-4107-AD38-7ABD1213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5E37A-7290-4864-85B8-1A5C03B49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A546B-F058-4DB8-8440-28597860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693FD-F422-417D-8F67-67D29C15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CEB4-D432-463E-9E5C-F75FA117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2C49-36C4-4730-A98B-CE8F1B9B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6558F-C7E0-466B-BCAF-D1C6EA6D3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99C45-3B3F-4EA9-ABC0-A75795FEC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A763-682D-4AF4-A089-EE2C4B17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C6C3E-0F19-4DB9-A579-34B4AF77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F99D0-2802-43C8-9496-E8A61461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73B0-D4B2-481E-B44C-EF381DEF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90954-62AE-4D5E-A1E3-DA28EE7DD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2817B-8F49-4FE9-8E28-23A179C0F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787C5-8DAC-42AE-9C26-72C8DAEF0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F22AA-C2A6-458A-AB55-176AA0041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F0F5D-82EA-4B11-B961-F0AE477D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37D80-70AD-4DF5-944D-5372A277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6E79F-1F82-4A74-A56C-45C9794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73FC-2ACE-43A2-A561-EC793440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1A365-F308-447D-A55D-3A548382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FBB8-22E8-4B07-AD46-E0DF88DE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4D135-1384-40DD-A984-8DF9E6C7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2A63B-FDFA-4E9C-9267-2037024B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DC0CC-4665-4207-96D1-A2D9207C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AD712-A60E-4D3A-9FAE-1552D0E1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9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A9F7-9D8C-4F59-83A0-8C56A14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A573-2D3D-4EFA-877A-49E6D555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6B8C8-7643-4E26-ADF7-772B5D2DD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DDAB5-6B2F-46EA-8C6C-856DC0D2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3785E-BD00-4964-8462-5FDF5502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259A7-B528-4402-9824-58D66CED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3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E4A-EC35-47F1-B5DF-192C9E5B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588FD-8E1B-4481-9490-0AA61AC3C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7CA41-1323-4E0F-93FA-A7023DEF9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2D6B7-2F1B-4298-89EA-EE6F73D1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1A1CB-AECF-4A75-A93E-52F7A14C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2DB92-4293-49B6-9042-ED609B9C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8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2248B-C958-49D3-9082-DD1799F3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7F45C-A4B8-4A7A-A670-58F365C6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302B6-4ECE-4948-BC8A-53196C92B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28A8-25AB-4AB5-80A3-1180722181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449C9-3797-4A0B-982A-39722C5B4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2E696-11F7-4E01-8A66-04E316078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C536-B58D-4E3B-BD1D-B7B108FE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4EB7A-8A12-4826-8AAB-8606448C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8C11D-6563-4206-A64C-240B74E7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9522C-8543-4935-A803-2203EB6D2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A13B-4507-419B-A959-4BCC9FC0704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7C863-24D2-46F1-93D6-93DAD31B7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29A8-B74F-4790-BB2D-D60F293E5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777-0431-4130-8D94-43E4A4D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ane_(bird)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dinal_(bird)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birds_of_Connecticu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ane_(bird)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birds_of_Connecticu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5D4C-277F-49B4-85F8-A8619606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Shared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5227F-3978-4E4B-9F70-C223BBC95034}"/>
              </a:ext>
            </a:extLst>
          </p:cNvPr>
          <p:cNvSpPr/>
          <p:nvPr/>
        </p:nvSpPr>
        <p:spPr>
          <a:xfrm>
            <a:off x="7984152" y="384749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Youth Leadership Development, Youth Voice, Youth-Adult Possible Outcomes: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Partnership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4766F-38DD-400C-92DF-223A03689650}"/>
              </a:ext>
            </a:extLst>
          </p:cNvPr>
          <p:cNvSpPr/>
          <p:nvPr/>
        </p:nvSpPr>
        <p:spPr>
          <a:xfrm>
            <a:off x="7984152" y="163890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Expanding Access, Equity, Opportunity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6145B-50FB-43B9-BC51-9792FFD82C63}"/>
              </a:ext>
            </a:extLst>
          </p:cNvPr>
          <p:cNvSpPr/>
          <p:nvPr/>
        </p:nvSpPr>
        <p:spPr>
          <a:xfrm>
            <a:off x="5728681" y="163890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Supportive Developmental Relationships and Social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077A22-5586-4089-B61C-02B8043CCABF}"/>
              </a:ext>
            </a:extLst>
          </p:cNvPr>
          <p:cNvSpPr/>
          <p:nvPr/>
        </p:nvSpPr>
        <p:spPr>
          <a:xfrm>
            <a:off x="5728681" y="384749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Post-Secondary Pathways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14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8F3256-2E8E-49B8-AF46-C07387BE6AC6}"/>
              </a:ext>
            </a:extLst>
          </p:cNvPr>
          <p:cNvSpPr/>
          <p:nvPr/>
        </p:nvSpPr>
        <p:spPr>
          <a:xfrm>
            <a:off x="9156746" y="318109"/>
            <a:ext cx="2206486" cy="21170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1BB7FB-C57A-4854-8414-88A42D202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770500"/>
              </p:ext>
            </p:extLst>
          </p:nvPr>
        </p:nvGraphicFramePr>
        <p:xfrm>
          <a:off x="979715" y="996042"/>
          <a:ext cx="7190014" cy="413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7BB74FB-F11D-4668-B71B-08D2A6B3B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0192" y="3734412"/>
            <a:ext cx="2779593" cy="21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8F3256-2E8E-49B8-AF46-C07387BE6AC6}"/>
              </a:ext>
            </a:extLst>
          </p:cNvPr>
          <p:cNvSpPr/>
          <p:nvPr/>
        </p:nvSpPr>
        <p:spPr>
          <a:xfrm>
            <a:off x="9156746" y="318109"/>
            <a:ext cx="2223558" cy="208716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C7A38-D5A7-492F-89F5-A0F34303B369}"/>
              </a:ext>
            </a:extLst>
          </p:cNvPr>
          <p:cNvSpPr txBox="1"/>
          <p:nvPr/>
        </p:nvSpPr>
        <p:spPr>
          <a:xfrm>
            <a:off x="3222421" y="792725"/>
            <a:ext cx="220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 Data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A0430-3AC5-4739-BED1-F9FF0B9A6FAB}"/>
              </a:ext>
            </a:extLst>
          </p:cNvPr>
          <p:cNvSpPr txBox="1"/>
          <p:nvPr/>
        </p:nvSpPr>
        <p:spPr>
          <a:xfrm>
            <a:off x="644807" y="768803"/>
            <a:ext cx="15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Plans of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516BB-139B-4E92-BC4F-AE09D2F70007}"/>
              </a:ext>
            </a:extLst>
          </p:cNvPr>
          <p:cNvSpPr txBox="1"/>
          <p:nvPr/>
        </p:nvSpPr>
        <p:spPr>
          <a:xfrm>
            <a:off x="3222422" y="1361689"/>
            <a:ext cx="2943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 Statements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Scholarly Products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Participation Records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Partnership Records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Events &amp; Media Outreach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Expanding Access Records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FE5FD-2329-432A-9E54-6027E5907EF3}"/>
              </a:ext>
            </a:extLst>
          </p:cNvPr>
          <p:cNvSpPr txBox="1"/>
          <p:nvPr/>
        </p:nvSpPr>
        <p:spPr>
          <a:xfrm>
            <a:off x="645131" y="1361689"/>
            <a:ext cx="2042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 of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Intended Goals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71FCA-AB88-4EF5-BAE6-B26D084F2F02}"/>
              </a:ext>
            </a:extLst>
          </p:cNvPr>
          <p:cNvSpPr txBox="1"/>
          <p:nvPr/>
        </p:nvSpPr>
        <p:spPr>
          <a:xfrm>
            <a:off x="452838" y="5762470"/>
            <a:ext cx="1086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be more intentional about evaluating our work? In what ways can we tell the story of how local programming is part of something bigger?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2DFD6-67B2-E649-9CBF-82BDE6F3DD7B}"/>
              </a:ext>
            </a:extLst>
          </p:cNvPr>
          <p:cNvSpPr txBox="1"/>
          <p:nvPr/>
        </p:nvSpPr>
        <p:spPr>
          <a:xfrm>
            <a:off x="6307428" y="792725"/>
            <a:ext cx="155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C4A97-43FB-3E4F-823E-7FF3A4609133}"/>
              </a:ext>
            </a:extLst>
          </p:cNvPr>
          <p:cNvSpPr txBox="1"/>
          <p:nvPr/>
        </p:nvSpPr>
        <p:spPr>
          <a:xfrm>
            <a:off x="6307428" y="1361689"/>
            <a:ext cx="32177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Informant Interviews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Partnership 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some common medium term outcomes that can be tracked in each program area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a few shared measurement tools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(Thriving Model, Youth &amp; Community Survey, Others)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Document, document, document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innovative ways to tell a data-driven impact 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5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DB33-6EA5-8E44-BFFA-42372C6A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2B9A-27D9-0C4B-95FD-00379EFD6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540" y="536968"/>
            <a:ext cx="6457930" cy="5248622"/>
          </a:xfrm>
        </p:spPr>
        <p:txBody>
          <a:bodyPr>
            <a:normAutofit/>
          </a:bodyPr>
          <a:lstStyle/>
          <a:p>
            <a:r>
              <a:rPr lang="en-US" dirty="0"/>
              <a:t>Movement toward a few common, shared outcomes to work towards.</a:t>
            </a:r>
          </a:p>
          <a:p>
            <a:r>
              <a:rPr lang="en-US" dirty="0"/>
              <a:t>New guidance on Plans of Work for 2019</a:t>
            </a:r>
          </a:p>
          <a:p>
            <a:r>
              <a:rPr lang="en-US" dirty="0"/>
              <a:t>Continued Zoom-based office hours support for Plans of Work, Outcome Statements, and other reporting</a:t>
            </a:r>
          </a:p>
          <a:p>
            <a:r>
              <a:rPr lang="en-US" dirty="0"/>
              <a:t>Lunch &amp; Learn Series on a variety of Evaluation Strategies (Including 2 sessions that will highlight local evaluation data.</a:t>
            </a:r>
          </a:p>
          <a:p>
            <a:r>
              <a:rPr lang="en-US" dirty="0"/>
              <a:t>Identify &amp; Recommend some measurement tools to track common outcomes (the short-term, longer-term, and level of change occurring (individual-level, organizational-level, community-level))</a:t>
            </a:r>
          </a:p>
          <a:p>
            <a:r>
              <a:rPr lang="en-US" dirty="0"/>
              <a:t>Program Managers will offer further info &amp; guidance</a:t>
            </a:r>
          </a:p>
        </p:txBody>
      </p:sp>
    </p:spTree>
    <p:extLst>
      <p:ext uri="{BB962C8B-B14F-4D97-AF65-F5344CB8AC3E}">
        <p14:creationId xmlns:p14="http://schemas.microsoft.com/office/powerpoint/2010/main" val="415735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5D4C-277F-49B4-85F8-A8619606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Shared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5227F-3978-4E4B-9F70-C223BBC95034}"/>
              </a:ext>
            </a:extLst>
          </p:cNvPr>
          <p:cNvSpPr/>
          <p:nvPr/>
        </p:nvSpPr>
        <p:spPr>
          <a:xfrm>
            <a:off x="7984152" y="384749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Youth Leadership Development, Youth Voice, Youth-Adult Possible Outcomes: </a:t>
            </a:r>
          </a:p>
          <a:p>
            <a:pPr algn="ctr"/>
            <a:r>
              <a:rPr lang="en-US" sz="1400" dirty="0"/>
              <a:t>Partnership</a:t>
            </a: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4766F-38DD-400C-92DF-223A03689650}"/>
              </a:ext>
            </a:extLst>
          </p:cNvPr>
          <p:cNvSpPr/>
          <p:nvPr/>
        </p:nvSpPr>
        <p:spPr>
          <a:xfrm>
            <a:off x="7984152" y="163890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Expanding Access, Equity, Opportunity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6145B-50FB-43B9-BC51-9792FFD82C63}"/>
              </a:ext>
            </a:extLst>
          </p:cNvPr>
          <p:cNvSpPr/>
          <p:nvPr/>
        </p:nvSpPr>
        <p:spPr>
          <a:xfrm>
            <a:off x="5728681" y="163890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Supportive Developmental Relationships and Social Capital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077A22-5586-4089-B61C-02B8043CCABF}"/>
              </a:ext>
            </a:extLst>
          </p:cNvPr>
          <p:cNvSpPr/>
          <p:nvPr/>
        </p:nvSpPr>
        <p:spPr>
          <a:xfrm>
            <a:off x="5728681" y="384749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Post-Secondary Pathways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6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0D7A6-4437-4A19-8598-836297F6418A}"/>
              </a:ext>
            </a:extLst>
          </p:cNvPr>
          <p:cNvSpPr txBox="1"/>
          <p:nvPr/>
        </p:nvSpPr>
        <p:spPr>
          <a:xfrm>
            <a:off x="152848" y="364540"/>
            <a:ext cx="2673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we mean by a common or shared outcome?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4448F-D20E-4EA9-95DD-093A08DB2DB0}"/>
              </a:ext>
            </a:extLst>
          </p:cNvPr>
          <p:cNvSpPr txBox="1"/>
          <p:nvPr/>
        </p:nvSpPr>
        <p:spPr>
          <a:xfrm>
            <a:off x="152848" y="1376807"/>
            <a:ext cx="347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are the benefits of doing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5ECB3-62ED-4D16-AF3B-B55F7AA9D6A3}"/>
              </a:ext>
            </a:extLst>
          </p:cNvPr>
          <p:cNvSpPr txBox="1"/>
          <p:nvPr/>
        </p:nvSpPr>
        <p:spPr>
          <a:xfrm>
            <a:off x="152848" y="1924014"/>
            <a:ext cx="33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some of the challenges?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EE9AC-2C2F-489C-BDB3-6086AC1AA548}"/>
              </a:ext>
            </a:extLst>
          </p:cNvPr>
          <p:cNvSpPr/>
          <p:nvPr/>
        </p:nvSpPr>
        <p:spPr>
          <a:xfrm>
            <a:off x="7121062" y="349525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Youth Leadership Development, Youth Voice, Youth-Adult Possible Outcomes: </a:t>
            </a:r>
          </a:p>
          <a:p>
            <a:pPr algn="ctr"/>
            <a:r>
              <a:rPr lang="en-US" sz="1400" dirty="0"/>
              <a:t>Partnership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7709C-265D-4D46-BE00-385213AE5B2C}"/>
              </a:ext>
            </a:extLst>
          </p:cNvPr>
          <p:cNvSpPr/>
          <p:nvPr/>
        </p:nvSpPr>
        <p:spPr>
          <a:xfrm>
            <a:off x="7121062" y="1924014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Expanding Access, Equity, Opportunity</a:t>
            </a:r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F352F0-08BB-4659-916B-1F28502DF45A}"/>
              </a:ext>
            </a:extLst>
          </p:cNvPr>
          <p:cNvSpPr/>
          <p:nvPr/>
        </p:nvSpPr>
        <p:spPr>
          <a:xfrm>
            <a:off x="7121062" y="3499994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Supportive Developmental Relationships and Social Capital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28B8F-6A03-4EB8-8331-029217FBB2F8}"/>
              </a:ext>
            </a:extLst>
          </p:cNvPr>
          <p:cNvSpPr/>
          <p:nvPr/>
        </p:nvSpPr>
        <p:spPr>
          <a:xfrm>
            <a:off x="7121062" y="5136876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Post-Secondary Pathways</a:t>
            </a:r>
          </a:p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E7DA32-71A0-4B45-B38B-1898EC491A54}"/>
              </a:ext>
            </a:extLst>
          </p:cNvPr>
          <p:cNvSpPr/>
          <p:nvPr/>
        </p:nvSpPr>
        <p:spPr>
          <a:xfrm>
            <a:off x="4219468" y="1675234"/>
            <a:ext cx="1569308" cy="1064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 4-H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9F261F-C91A-43C3-8ADD-2F154CE62EEE}"/>
              </a:ext>
            </a:extLst>
          </p:cNvPr>
          <p:cNvSpPr/>
          <p:nvPr/>
        </p:nvSpPr>
        <p:spPr>
          <a:xfrm>
            <a:off x="4219468" y="3329044"/>
            <a:ext cx="1569308" cy="1064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F023F24-A654-4925-A3A6-1F13FF175D28}"/>
              </a:ext>
            </a:extLst>
          </p:cNvPr>
          <p:cNvCxnSpPr>
            <a:stCxn id="10" idx="6"/>
          </p:cNvCxnSpPr>
          <p:nvPr/>
        </p:nvCxnSpPr>
        <p:spPr>
          <a:xfrm flipV="1">
            <a:off x="5788776" y="1035325"/>
            <a:ext cx="1332286" cy="1172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D8312D-F038-4B14-9070-A221DE55C3E4}"/>
              </a:ext>
            </a:extLst>
          </p:cNvPr>
          <p:cNvCxnSpPr>
            <a:stCxn id="10" idx="6"/>
            <a:endCxn id="7" idx="1"/>
          </p:cNvCxnSpPr>
          <p:nvPr/>
        </p:nvCxnSpPr>
        <p:spPr>
          <a:xfrm>
            <a:off x="5788776" y="2207700"/>
            <a:ext cx="1332286" cy="40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972BF8-3E5B-45C0-964F-113987A50CB2}"/>
              </a:ext>
            </a:extLst>
          </p:cNvPr>
          <p:cNvCxnSpPr>
            <a:stCxn id="10" idx="6"/>
            <a:endCxn id="8" idx="1"/>
          </p:cNvCxnSpPr>
          <p:nvPr/>
        </p:nvCxnSpPr>
        <p:spPr>
          <a:xfrm>
            <a:off x="5788776" y="2207700"/>
            <a:ext cx="1332286" cy="197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D1234F-F1A0-40D4-BCBE-08B002F7E836}"/>
              </a:ext>
            </a:extLst>
          </p:cNvPr>
          <p:cNvCxnSpPr>
            <a:stCxn id="10" idx="6"/>
            <a:endCxn id="9" idx="1"/>
          </p:cNvCxnSpPr>
          <p:nvPr/>
        </p:nvCxnSpPr>
        <p:spPr>
          <a:xfrm>
            <a:off x="5788776" y="2207700"/>
            <a:ext cx="1332286" cy="3614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6224F2-F388-4A94-8CD8-3D14481029DE}"/>
              </a:ext>
            </a:extLst>
          </p:cNvPr>
          <p:cNvCxnSpPr>
            <a:cxnSpLocks/>
            <a:stCxn id="11" idx="6"/>
            <a:endCxn id="6" idx="1"/>
          </p:cNvCxnSpPr>
          <p:nvPr/>
        </p:nvCxnSpPr>
        <p:spPr>
          <a:xfrm flipV="1">
            <a:off x="5788776" y="1035325"/>
            <a:ext cx="1332286" cy="28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28DAA7A-F09F-493E-8812-BC4679FD5C65}"/>
              </a:ext>
            </a:extLst>
          </p:cNvPr>
          <p:cNvCxnSpPr>
            <a:stCxn id="11" idx="6"/>
            <a:endCxn id="7" idx="1"/>
          </p:cNvCxnSpPr>
          <p:nvPr/>
        </p:nvCxnSpPr>
        <p:spPr>
          <a:xfrm flipV="1">
            <a:off x="5788776" y="2609814"/>
            <a:ext cx="1332286" cy="125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AD6353A-7C46-48F6-99D3-BEF6596BACF5}"/>
              </a:ext>
            </a:extLst>
          </p:cNvPr>
          <p:cNvCxnSpPr>
            <a:stCxn id="11" idx="6"/>
            <a:endCxn id="8" idx="1"/>
          </p:cNvCxnSpPr>
          <p:nvPr/>
        </p:nvCxnSpPr>
        <p:spPr>
          <a:xfrm>
            <a:off x="5788776" y="3861510"/>
            <a:ext cx="1332286" cy="32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1138CC2-C0FE-44C6-85EC-07419D729137}"/>
              </a:ext>
            </a:extLst>
          </p:cNvPr>
          <p:cNvCxnSpPr>
            <a:stCxn id="11" idx="6"/>
            <a:endCxn id="9" idx="1"/>
          </p:cNvCxnSpPr>
          <p:nvPr/>
        </p:nvCxnSpPr>
        <p:spPr>
          <a:xfrm>
            <a:off x="5788776" y="3861510"/>
            <a:ext cx="1332286" cy="196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>
            <a:extLst>
              <a:ext uri="{FF2B5EF4-FFF2-40B4-BE49-F238E27FC236}">
                <a16:creationId xmlns:a16="http://schemas.microsoft.com/office/drawing/2014/main" id="{11B83757-BC78-41E4-A030-91E24A296286}"/>
              </a:ext>
            </a:extLst>
          </p:cNvPr>
          <p:cNvSpPr/>
          <p:nvPr/>
        </p:nvSpPr>
        <p:spPr>
          <a:xfrm>
            <a:off x="9094573" y="556054"/>
            <a:ext cx="630195" cy="52666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C8B281B-2D93-49E1-B1C4-171141A69FE9}"/>
              </a:ext>
            </a:extLst>
          </p:cNvPr>
          <p:cNvSpPr/>
          <p:nvPr/>
        </p:nvSpPr>
        <p:spPr>
          <a:xfrm>
            <a:off x="10008972" y="1924013"/>
            <a:ext cx="1556951" cy="2469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PYD Program Impact at Individual, Organizational, Community Levels</a:t>
            </a:r>
          </a:p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4C4BD1-0305-49A3-B2F2-12F5AFBB0A72}"/>
              </a:ext>
            </a:extLst>
          </p:cNvPr>
          <p:cNvSpPr txBox="1"/>
          <p:nvPr/>
        </p:nvSpPr>
        <p:spPr>
          <a:xfrm>
            <a:off x="633046" y="4907012"/>
            <a:ext cx="5491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*Shared Measurement Tools to help tell a uniform, consistent, rigorous story of impact. </a:t>
            </a:r>
          </a:p>
          <a:p>
            <a:r>
              <a:rPr lang="en-US" dirty="0"/>
              <a:t>*Enhances program area evaluation, local level evaluation, statewide evaluation</a:t>
            </a:r>
          </a:p>
          <a:p>
            <a:r>
              <a:rPr lang="en-US" dirty="0"/>
              <a:t>*Provides a roadmap for our work.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E366F4-F20C-4B7D-B017-44850DC51DBD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>
            <a:off x="5004122" y="2740165"/>
            <a:ext cx="0" cy="58887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10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66E8590-0463-4CD5-8DB6-EA76F6A5F0A3}"/>
              </a:ext>
            </a:extLst>
          </p:cNvPr>
          <p:cNvSpPr/>
          <p:nvPr/>
        </p:nvSpPr>
        <p:spPr>
          <a:xfrm>
            <a:off x="4873655" y="3052709"/>
            <a:ext cx="1719393" cy="1069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Workforce/Post-Secondary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6941A1-E8C9-4993-BA85-1DDD093AAB4B}"/>
              </a:ext>
            </a:extLst>
          </p:cNvPr>
          <p:cNvSpPr/>
          <p:nvPr/>
        </p:nvSpPr>
        <p:spPr>
          <a:xfrm>
            <a:off x="3749879" y="2013358"/>
            <a:ext cx="3934437" cy="2877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A4E6F2-1284-45CB-BDD6-C03FD43520B6}"/>
              </a:ext>
            </a:extLst>
          </p:cNvPr>
          <p:cNvSpPr/>
          <p:nvPr/>
        </p:nvSpPr>
        <p:spPr>
          <a:xfrm>
            <a:off x="1963024" y="895525"/>
            <a:ext cx="7407479" cy="5066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929B11-5294-438C-A53C-9A6EAFB6CB6D}"/>
              </a:ext>
            </a:extLst>
          </p:cNvPr>
          <p:cNvSpPr/>
          <p:nvPr/>
        </p:nvSpPr>
        <p:spPr>
          <a:xfrm>
            <a:off x="6501468" y="1400961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C3A4C-A3A0-4264-812D-5E9D28FF259C}"/>
              </a:ext>
            </a:extLst>
          </p:cNvPr>
          <p:cNvSpPr/>
          <p:nvPr/>
        </p:nvSpPr>
        <p:spPr>
          <a:xfrm>
            <a:off x="6653868" y="1553361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7CAEAA-6EA4-4B69-9AAC-77367ADC602B}"/>
              </a:ext>
            </a:extLst>
          </p:cNvPr>
          <p:cNvSpPr/>
          <p:nvPr/>
        </p:nvSpPr>
        <p:spPr>
          <a:xfrm>
            <a:off x="6806268" y="1705761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78DC1A-AA9B-4CD1-B325-B26C93A6DF44}"/>
              </a:ext>
            </a:extLst>
          </p:cNvPr>
          <p:cNvSpPr/>
          <p:nvPr/>
        </p:nvSpPr>
        <p:spPr>
          <a:xfrm>
            <a:off x="6958668" y="1858161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C2EC11-EFD0-4CA0-AB65-4E999617D817}"/>
              </a:ext>
            </a:extLst>
          </p:cNvPr>
          <p:cNvSpPr/>
          <p:nvPr/>
        </p:nvSpPr>
        <p:spPr>
          <a:xfrm>
            <a:off x="6593048" y="1868646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EF8CEB-2883-45C8-AD2A-69ED8DEC6EB2}"/>
              </a:ext>
            </a:extLst>
          </p:cNvPr>
          <p:cNvSpPr/>
          <p:nvPr/>
        </p:nvSpPr>
        <p:spPr>
          <a:xfrm>
            <a:off x="6862194" y="2082568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1B225-5368-4A3C-9FC6-4F0F911D99D2}"/>
              </a:ext>
            </a:extLst>
          </p:cNvPr>
          <p:cNvSpPr/>
          <p:nvPr/>
        </p:nvSpPr>
        <p:spPr>
          <a:xfrm>
            <a:off x="7128545" y="1696673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C5A-F566-41EC-83CF-F9418215E278}"/>
              </a:ext>
            </a:extLst>
          </p:cNvPr>
          <p:cNvSpPr/>
          <p:nvPr/>
        </p:nvSpPr>
        <p:spPr>
          <a:xfrm>
            <a:off x="7176781" y="2082568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B1A01-A232-4E92-B842-09EFA30A25E2}"/>
              </a:ext>
            </a:extLst>
          </p:cNvPr>
          <p:cNvSpPr/>
          <p:nvPr/>
        </p:nvSpPr>
        <p:spPr>
          <a:xfrm>
            <a:off x="5545123" y="2374084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E68091-0465-4E46-89FF-60E9AF8AD69E}"/>
              </a:ext>
            </a:extLst>
          </p:cNvPr>
          <p:cNvSpPr/>
          <p:nvPr/>
        </p:nvSpPr>
        <p:spPr>
          <a:xfrm>
            <a:off x="5697523" y="2526484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925E11-7EF4-4E7E-8EC7-27B51F301120}"/>
              </a:ext>
            </a:extLst>
          </p:cNvPr>
          <p:cNvSpPr/>
          <p:nvPr/>
        </p:nvSpPr>
        <p:spPr>
          <a:xfrm>
            <a:off x="5774422" y="2337732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0F0336-3A85-42C9-949E-F4551C9D2B9E}"/>
              </a:ext>
            </a:extLst>
          </p:cNvPr>
          <p:cNvSpPr/>
          <p:nvPr/>
        </p:nvSpPr>
        <p:spPr>
          <a:xfrm>
            <a:off x="5949193" y="2572274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B94084-F6C3-4089-B225-BDD4E70281EC}"/>
              </a:ext>
            </a:extLst>
          </p:cNvPr>
          <p:cNvSpPr/>
          <p:nvPr/>
        </p:nvSpPr>
        <p:spPr>
          <a:xfrm>
            <a:off x="6149130" y="2759978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F4FC2-22F5-4BF9-B986-8DE0E49CEDEC}"/>
              </a:ext>
            </a:extLst>
          </p:cNvPr>
          <p:cNvSpPr/>
          <p:nvPr/>
        </p:nvSpPr>
        <p:spPr>
          <a:xfrm flipV="1">
            <a:off x="3514988" y="4572000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3066AA-3F84-47A1-8361-90865DF12EBD}"/>
              </a:ext>
            </a:extLst>
          </p:cNvPr>
          <p:cNvSpPr/>
          <p:nvPr/>
        </p:nvSpPr>
        <p:spPr>
          <a:xfrm flipV="1">
            <a:off x="3667388" y="4724400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C7484-0CC4-4B02-8D5C-58A8B4BDE18A}"/>
              </a:ext>
            </a:extLst>
          </p:cNvPr>
          <p:cNvSpPr/>
          <p:nvPr/>
        </p:nvSpPr>
        <p:spPr>
          <a:xfrm flipV="1">
            <a:off x="3819788" y="4876800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EE7E56-1E50-4284-8BF5-CDFEFB159F57}"/>
              </a:ext>
            </a:extLst>
          </p:cNvPr>
          <p:cNvSpPr/>
          <p:nvPr/>
        </p:nvSpPr>
        <p:spPr>
          <a:xfrm flipV="1">
            <a:off x="3966595" y="4640510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20EED7-6FF5-477F-AA97-4A2139B17143}"/>
              </a:ext>
            </a:extLst>
          </p:cNvPr>
          <p:cNvSpPr/>
          <p:nvPr/>
        </p:nvSpPr>
        <p:spPr>
          <a:xfrm flipV="1">
            <a:off x="4198690" y="4994948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C444CC-3A32-4C2F-A532-58B24290ED1C}"/>
              </a:ext>
            </a:extLst>
          </p:cNvPr>
          <p:cNvSpPr txBox="1"/>
          <p:nvPr/>
        </p:nvSpPr>
        <p:spPr>
          <a:xfrm>
            <a:off x="4313339" y="2572274"/>
            <a:ext cx="1107348" cy="37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6870B3-15F3-4219-AAAB-80855C5B401B}"/>
              </a:ext>
            </a:extLst>
          </p:cNvPr>
          <p:cNvSpPr/>
          <p:nvPr/>
        </p:nvSpPr>
        <p:spPr>
          <a:xfrm>
            <a:off x="2986481" y="1661716"/>
            <a:ext cx="5452844" cy="3642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2338C1-E10B-4285-96AC-C48B26B11902}"/>
              </a:ext>
            </a:extLst>
          </p:cNvPr>
          <p:cNvSpPr txBox="1"/>
          <p:nvPr/>
        </p:nvSpPr>
        <p:spPr>
          <a:xfrm>
            <a:off x="6999215" y="4521450"/>
            <a:ext cx="15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529513-4D81-4A50-855D-D978A4800C4E}"/>
              </a:ext>
            </a:extLst>
          </p:cNvPr>
          <p:cNvSpPr txBox="1"/>
          <p:nvPr/>
        </p:nvSpPr>
        <p:spPr>
          <a:xfrm>
            <a:off x="6149130" y="5712903"/>
            <a:ext cx="11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2A97EC-09CB-4385-A04F-56F378BC905B}"/>
              </a:ext>
            </a:extLst>
          </p:cNvPr>
          <p:cNvSpPr/>
          <p:nvPr/>
        </p:nvSpPr>
        <p:spPr>
          <a:xfrm>
            <a:off x="2827090" y="1560352"/>
            <a:ext cx="318782" cy="2957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A4B09-8347-42AF-84A8-AEE85200A8C9}"/>
              </a:ext>
            </a:extLst>
          </p:cNvPr>
          <p:cNvSpPr/>
          <p:nvPr/>
        </p:nvSpPr>
        <p:spPr>
          <a:xfrm>
            <a:off x="3192011" y="1776368"/>
            <a:ext cx="318782" cy="2957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76CE5C-9B47-4069-8E5B-EE2473AA4917}"/>
              </a:ext>
            </a:extLst>
          </p:cNvPr>
          <p:cNvSpPr/>
          <p:nvPr/>
        </p:nvSpPr>
        <p:spPr>
          <a:xfrm>
            <a:off x="3291281" y="1311481"/>
            <a:ext cx="318782" cy="2957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5974FC-C9F7-4353-816D-1031BA8BCCE8}"/>
              </a:ext>
            </a:extLst>
          </p:cNvPr>
          <p:cNvSpPr/>
          <p:nvPr/>
        </p:nvSpPr>
        <p:spPr>
          <a:xfrm>
            <a:off x="2399251" y="1073791"/>
            <a:ext cx="1578529" cy="126394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A0A0D6-893E-47C5-8D60-27B23039FECA}"/>
              </a:ext>
            </a:extLst>
          </p:cNvPr>
          <p:cNvSpPr txBox="1"/>
          <p:nvPr/>
        </p:nvSpPr>
        <p:spPr>
          <a:xfrm>
            <a:off x="1379113" y="3903622"/>
            <a:ext cx="1573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 capacity of community organizations to include and engage youth through youth-adult partnerships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04B220F-BC3B-450B-A70D-D865CA96D395}"/>
              </a:ext>
            </a:extLst>
          </p:cNvPr>
          <p:cNvSpPr/>
          <p:nvPr/>
        </p:nvSpPr>
        <p:spPr>
          <a:xfrm>
            <a:off x="5376119" y="2231472"/>
            <a:ext cx="1171487" cy="78331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E5DEA9-A9D4-46FA-A2E8-E18A3F985312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6547606" y="2623131"/>
            <a:ext cx="2608629" cy="743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5C973F5-47B8-4C62-BCEF-23E89F503CA7}"/>
              </a:ext>
            </a:extLst>
          </p:cNvPr>
          <p:cNvSpPr txBox="1"/>
          <p:nvPr/>
        </p:nvSpPr>
        <p:spPr>
          <a:xfrm>
            <a:off x="8674216" y="3382667"/>
            <a:ext cx="295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increase their knowledge of post-secondary career opportunities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151711-1624-470A-88B8-9ECD9800E929}"/>
              </a:ext>
            </a:extLst>
          </p:cNvPr>
          <p:cNvSpPr/>
          <p:nvPr/>
        </p:nvSpPr>
        <p:spPr>
          <a:xfrm>
            <a:off x="3350527" y="4305997"/>
            <a:ext cx="1304840" cy="107064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0F99DA1-98B1-4D4C-9F9F-874D45CAE6E5}"/>
              </a:ext>
            </a:extLst>
          </p:cNvPr>
          <p:cNvCxnSpPr>
            <a:cxnSpLocks/>
          </p:cNvCxnSpPr>
          <p:nvPr/>
        </p:nvCxnSpPr>
        <p:spPr>
          <a:xfrm flipH="1">
            <a:off x="2889567" y="5078136"/>
            <a:ext cx="720496" cy="378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A4AACD7-4A74-4F50-8A16-FCAA18618CE5}"/>
              </a:ext>
            </a:extLst>
          </p:cNvPr>
          <p:cNvSpPr/>
          <p:nvPr/>
        </p:nvSpPr>
        <p:spPr>
          <a:xfrm>
            <a:off x="5391325" y="181536"/>
            <a:ext cx="6096000" cy="67005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"activity or event (1)"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"audience (2) " ,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"what you did (3)"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"outcome/difference you make (4)" 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C3F76C-31E5-43F0-BAB3-0110A008DEF1}"/>
              </a:ext>
            </a:extLst>
          </p:cNvPr>
          <p:cNvSpPr txBox="1"/>
          <p:nvPr/>
        </p:nvSpPr>
        <p:spPr>
          <a:xfrm>
            <a:off x="2253396" y="196651"/>
            <a:ext cx="249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community systems to support youth in college access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D147F6-35D7-4079-A44E-A2D7EDFEF6D8}"/>
              </a:ext>
            </a:extLst>
          </p:cNvPr>
          <p:cNvCxnSpPr>
            <a:cxnSpLocks/>
          </p:cNvCxnSpPr>
          <p:nvPr/>
        </p:nvCxnSpPr>
        <p:spPr>
          <a:xfrm flipH="1">
            <a:off x="3861384" y="921391"/>
            <a:ext cx="385106" cy="64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0410D06-C1DC-40FB-9B77-B70D04CBBD52}"/>
              </a:ext>
            </a:extLst>
          </p:cNvPr>
          <p:cNvSpPr/>
          <p:nvPr/>
        </p:nvSpPr>
        <p:spPr>
          <a:xfrm>
            <a:off x="6289643" y="1159779"/>
            <a:ext cx="1319870" cy="126394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9CA5C3F-6E29-490E-B7CE-28DB9469F83D}"/>
              </a:ext>
            </a:extLst>
          </p:cNvPr>
          <p:cNvCxnSpPr/>
          <p:nvPr/>
        </p:nvCxnSpPr>
        <p:spPr>
          <a:xfrm>
            <a:off x="7369728" y="1480656"/>
            <a:ext cx="1704698" cy="7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0837486-1A30-404E-AB43-96A015088DF7}"/>
              </a:ext>
            </a:extLst>
          </p:cNvPr>
          <p:cNvSpPr txBox="1"/>
          <p:nvPr/>
        </p:nvSpPr>
        <p:spPr>
          <a:xfrm>
            <a:off x="9211491" y="958009"/>
            <a:ext cx="2758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Grouping similar approaches or outcomes to help define and visualize where are locally driven programming has a common major goal.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29B90-EFD9-4B6B-843F-B0499585907E}"/>
              </a:ext>
            </a:extLst>
          </p:cNvPr>
          <p:cNvCxnSpPr/>
          <p:nvPr/>
        </p:nvCxnSpPr>
        <p:spPr>
          <a:xfrm>
            <a:off x="4084040" y="1835172"/>
            <a:ext cx="1292079" cy="50256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9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CC225-8667-F744-A7C7-23AAF7162DDD}"/>
              </a:ext>
            </a:extLst>
          </p:cNvPr>
          <p:cNvSpPr/>
          <p:nvPr/>
        </p:nvSpPr>
        <p:spPr>
          <a:xfrm>
            <a:off x="971725" y="1318675"/>
            <a:ext cx="10821690" cy="498828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"activity or event (1)" 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 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"audience (2) " , 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 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"what you did (3)" 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 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"outcome/difference you make (4)" 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5C7B-D7B5-4936-AA15-7BDA3515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Leadership Development, Youth Voice and Youth/Adult Partnership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2A44-31A2-4679-B71B-9F5A03E1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Possible Outcomes: </a:t>
            </a:r>
          </a:p>
          <a:p>
            <a:pPr lvl="1"/>
            <a:r>
              <a:rPr lang="en-US" dirty="0"/>
              <a:t># Structured opportunities with authentic youth leadership</a:t>
            </a:r>
          </a:p>
          <a:p>
            <a:pPr lvl="1"/>
            <a:r>
              <a:rPr lang="en-US" dirty="0"/>
              <a:t>Adults with greater skills to support youth leadership</a:t>
            </a:r>
          </a:p>
          <a:p>
            <a:pPr lvl="1"/>
            <a:r>
              <a:rPr lang="en-US" dirty="0"/>
              <a:t>Youth report programs and opportunities support youth voice (4-H Thriving Developmental Context Measure)</a:t>
            </a:r>
          </a:p>
          <a:p>
            <a:pPr lvl="1"/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  <a:r>
              <a:rPr lang="en-US" i="1" dirty="0"/>
              <a:t>4-H Youth Horse Committee Develops Own By Laws A series of workshops and discussions with the 4-H Youth Horse Committee where we collaboratively developed a set of bylaws to guide the operations of their youth-led committee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6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BEC1-A591-4ED4-A39C-359974BA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Expanding Access, Equity,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A1B14-AC14-4676-93D3-5AB3FB79A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/>
              <a:t>Possible Outcomes: </a:t>
            </a:r>
          </a:p>
          <a:p>
            <a:pPr lvl="1"/>
            <a:r>
              <a:rPr lang="en-US" dirty="0"/>
              <a:t>Youth strengthen cultural identity and cross-cultural learning</a:t>
            </a:r>
          </a:p>
          <a:p>
            <a:pPr lvl="1"/>
            <a:r>
              <a:rPr lang="en-US" dirty="0"/>
              <a:t>Volunteers understand and implement welcoming environments</a:t>
            </a:r>
          </a:p>
          <a:p>
            <a:pPr lvl="1"/>
            <a:r>
              <a:rPr lang="en-US" dirty="0"/>
              <a:t>Volunteer and youth demographics become more representative of county population</a:t>
            </a:r>
          </a:p>
          <a:p>
            <a:pPr lvl="1"/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  <a:r>
              <a:rPr lang="en-US" i="1" dirty="0"/>
              <a:t>Annual 4-H Leader Training - All Together, Not All the Same An annual training for 4-H leaders where they participate in discussions and activities about cultural awareness and inclusivity to help them with efforts to expand diversity and outreach to underserved populations in their county 4-H programs</a:t>
            </a:r>
          </a:p>
        </p:txBody>
      </p:sp>
    </p:spTree>
    <p:extLst>
      <p:ext uri="{BB962C8B-B14F-4D97-AF65-F5344CB8AC3E}">
        <p14:creationId xmlns:p14="http://schemas.microsoft.com/office/powerpoint/2010/main" val="64244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A1E8-F345-40E4-B0F2-870EE5C0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Supportive Developmental Relationships and Social Capital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03F89-8432-462A-A32A-BD88F9D98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Possible Outcomes: </a:t>
            </a:r>
          </a:p>
          <a:p>
            <a:pPr lvl="1"/>
            <a:r>
              <a:rPr lang="en-US" dirty="0"/>
              <a:t>Youth experience supportive relationships (4-H Thriving Developmental Context Measure)</a:t>
            </a:r>
          </a:p>
          <a:p>
            <a:pPr lvl="1"/>
            <a:r>
              <a:rPr lang="en-US" dirty="0"/>
              <a:t>Youth and/or adult volunteers strengthen social networks and social support (Social network analysis, 4-H Thriving or Civic Engagement Measure (Flanagan))</a:t>
            </a:r>
          </a:p>
          <a:p>
            <a:pPr lvl="1"/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922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1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33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7" name="Rectangle 38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3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1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30D5D-C142-442E-9D49-E35DB3D3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883033" cy="2264157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Plans of Work, Program Development &amp; Evaluation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Highlights</a:t>
            </a:r>
          </a:p>
        </p:txBody>
      </p:sp>
      <p:sp>
        <p:nvSpPr>
          <p:cNvPr id="63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3AA707-9A8C-4CA4-96B5-4A9376E79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22" b="15382"/>
          <a:stretch/>
        </p:blipFill>
        <p:spPr>
          <a:xfrm>
            <a:off x="932740" y="461405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825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35C8-9B57-4AF8-BD5B-E25FC921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Post-Secondary Pathways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F40A7-3BFF-42FD-B101-A6BB01FCC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Possible Outcomes: </a:t>
            </a:r>
          </a:p>
          <a:p>
            <a:pPr lvl="1"/>
            <a:r>
              <a:rPr lang="en-US" dirty="0"/>
              <a:t>Sparks (4-H Developmental Context Measure)</a:t>
            </a:r>
          </a:p>
          <a:p>
            <a:pPr lvl="1"/>
            <a:r>
              <a:rPr lang="en-US" dirty="0"/>
              <a:t>Knowledge of 4-year college and other post-secondary options (4-H Common Measures)</a:t>
            </a:r>
          </a:p>
          <a:p>
            <a:pPr lvl="1"/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  <a:r>
              <a:rPr lang="en-US" i="1" dirty="0"/>
              <a:t>Robotics Program - A week long event for youth where they learned robotics to increase their ability to problem solve, critically think, engineer, and use technology.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2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66E8590-0463-4CD5-8DB6-EA76F6A5F0A3}"/>
              </a:ext>
            </a:extLst>
          </p:cNvPr>
          <p:cNvSpPr/>
          <p:nvPr/>
        </p:nvSpPr>
        <p:spPr>
          <a:xfrm>
            <a:off x="4873655" y="3052709"/>
            <a:ext cx="1719393" cy="1069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Workforce/Post-Secondary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6941A1-E8C9-4993-BA85-1DDD093AAB4B}"/>
              </a:ext>
            </a:extLst>
          </p:cNvPr>
          <p:cNvSpPr/>
          <p:nvPr/>
        </p:nvSpPr>
        <p:spPr>
          <a:xfrm>
            <a:off x="3749879" y="2013358"/>
            <a:ext cx="3934437" cy="2877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A4E6F2-1284-45CB-BDD6-C03FD43520B6}"/>
              </a:ext>
            </a:extLst>
          </p:cNvPr>
          <p:cNvSpPr/>
          <p:nvPr/>
        </p:nvSpPr>
        <p:spPr>
          <a:xfrm>
            <a:off x="1963024" y="895525"/>
            <a:ext cx="7407479" cy="5066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929B11-5294-438C-A53C-9A6EAFB6CB6D}"/>
              </a:ext>
            </a:extLst>
          </p:cNvPr>
          <p:cNvSpPr/>
          <p:nvPr/>
        </p:nvSpPr>
        <p:spPr>
          <a:xfrm>
            <a:off x="6501468" y="1400961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C3A4C-A3A0-4264-812D-5E9D28FF259C}"/>
              </a:ext>
            </a:extLst>
          </p:cNvPr>
          <p:cNvSpPr/>
          <p:nvPr/>
        </p:nvSpPr>
        <p:spPr>
          <a:xfrm>
            <a:off x="6653868" y="1553361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7CAEAA-6EA4-4B69-9AAC-77367ADC602B}"/>
              </a:ext>
            </a:extLst>
          </p:cNvPr>
          <p:cNvSpPr/>
          <p:nvPr/>
        </p:nvSpPr>
        <p:spPr>
          <a:xfrm>
            <a:off x="6806268" y="1705761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78DC1A-AA9B-4CD1-B325-B26C93A6DF44}"/>
              </a:ext>
            </a:extLst>
          </p:cNvPr>
          <p:cNvSpPr/>
          <p:nvPr/>
        </p:nvSpPr>
        <p:spPr>
          <a:xfrm>
            <a:off x="6958668" y="1858161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C2EC11-EFD0-4CA0-AB65-4E999617D817}"/>
              </a:ext>
            </a:extLst>
          </p:cNvPr>
          <p:cNvSpPr/>
          <p:nvPr/>
        </p:nvSpPr>
        <p:spPr>
          <a:xfrm>
            <a:off x="6593048" y="1868646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EF8CEB-2883-45C8-AD2A-69ED8DEC6EB2}"/>
              </a:ext>
            </a:extLst>
          </p:cNvPr>
          <p:cNvSpPr/>
          <p:nvPr/>
        </p:nvSpPr>
        <p:spPr>
          <a:xfrm>
            <a:off x="6862194" y="2082568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1B225-5368-4A3C-9FC6-4F0F911D99D2}"/>
              </a:ext>
            </a:extLst>
          </p:cNvPr>
          <p:cNvSpPr/>
          <p:nvPr/>
        </p:nvSpPr>
        <p:spPr>
          <a:xfrm>
            <a:off x="7128545" y="1696673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C5A-F566-41EC-83CF-F9418215E278}"/>
              </a:ext>
            </a:extLst>
          </p:cNvPr>
          <p:cNvSpPr/>
          <p:nvPr/>
        </p:nvSpPr>
        <p:spPr>
          <a:xfrm>
            <a:off x="7176781" y="2082568"/>
            <a:ext cx="192947" cy="15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B1A01-A232-4E92-B842-09EFA30A25E2}"/>
              </a:ext>
            </a:extLst>
          </p:cNvPr>
          <p:cNvSpPr/>
          <p:nvPr/>
        </p:nvSpPr>
        <p:spPr>
          <a:xfrm>
            <a:off x="5545123" y="2374084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E68091-0465-4E46-89FF-60E9AF8AD69E}"/>
              </a:ext>
            </a:extLst>
          </p:cNvPr>
          <p:cNvSpPr/>
          <p:nvPr/>
        </p:nvSpPr>
        <p:spPr>
          <a:xfrm>
            <a:off x="5697523" y="2526484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925E11-7EF4-4E7E-8EC7-27B51F301120}"/>
              </a:ext>
            </a:extLst>
          </p:cNvPr>
          <p:cNvSpPr/>
          <p:nvPr/>
        </p:nvSpPr>
        <p:spPr>
          <a:xfrm>
            <a:off x="5774422" y="2337732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0F0336-3A85-42C9-949E-F4551C9D2B9E}"/>
              </a:ext>
            </a:extLst>
          </p:cNvPr>
          <p:cNvSpPr/>
          <p:nvPr/>
        </p:nvSpPr>
        <p:spPr>
          <a:xfrm>
            <a:off x="5949193" y="2572274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B94084-F6C3-4089-B225-BDD4E70281EC}"/>
              </a:ext>
            </a:extLst>
          </p:cNvPr>
          <p:cNvSpPr/>
          <p:nvPr/>
        </p:nvSpPr>
        <p:spPr>
          <a:xfrm>
            <a:off x="6149130" y="2759978"/>
            <a:ext cx="151002" cy="1510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F4FC2-22F5-4BF9-B986-8DE0E49CEDEC}"/>
              </a:ext>
            </a:extLst>
          </p:cNvPr>
          <p:cNvSpPr/>
          <p:nvPr/>
        </p:nvSpPr>
        <p:spPr>
          <a:xfrm flipV="1">
            <a:off x="3514988" y="4572000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3066AA-3F84-47A1-8361-90865DF12EBD}"/>
              </a:ext>
            </a:extLst>
          </p:cNvPr>
          <p:cNvSpPr/>
          <p:nvPr/>
        </p:nvSpPr>
        <p:spPr>
          <a:xfrm flipV="1">
            <a:off x="3667388" y="4724400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C7484-0CC4-4B02-8D5C-58A8B4BDE18A}"/>
              </a:ext>
            </a:extLst>
          </p:cNvPr>
          <p:cNvSpPr/>
          <p:nvPr/>
        </p:nvSpPr>
        <p:spPr>
          <a:xfrm flipV="1">
            <a:off x="3819788" y="4876800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EE7E56-1E50-4284-8BF5-CDFEFB159F57}"/>
              </a:ext>
            </a:extLst>
          </p:cNvPr>
          <p:cNvSpPr/>
          <p:nvPr/>
        </p:nvSpPr>
        <p:spPr>
          <a:xfrm flipV="1">
            <a:off x="3966595" y="4640510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20EED7-6FF5-477F-AA97-4A2139B17143}"/>
              </a:ext>
            </a:extLst>
          </p:cNvPr>
          <p:cNvSpPr/>
          <p:nvPr/>
        </p:nvSpPr>
        <p:spPr>
          <a:xfrm flipV="1">
            <a:off x="4198690" y="4994948"/>
            <a:ext cx="234891" cy="201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C444CC-3A32-4C2F-A532-58B24290ED1C}"/>
              </a:ext>
            </a:extLst>
          </p:cNvPr>
          <p:cNvSpPr txBox="1"/>
          <p:nvPr/>
        </p:nvSpPr>
        <p:spPr>
          <a:xfrm>
            <a:off x="4313339" y="2572274"/>
            <a:ext cx="1107348" cy="37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6870B3-15F3-4219-AAAB-80855C5B401B}"/>
              </a:ext>
            </a:extLst>
          </p:cNvPr>
          <p:cNvSpPr/>
          <p:nvPr/>
        </p:nvSpPr>
        <p:spPr>
          <a:xfrm>
            <a:off x="2986481" y="1661716"/>
            <a:ext cx="5452844" cy="3642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2338C1-E10B-4285-96AC-C48B26B11902}"/>
              </a:ext>
            </a:extLst>
          </p:cNvPr>
          <p:cNvSpPr txBox="1"/>
          <p:nvPr/>
        </p:nvSpPr>
        <p:spPr>
          <a:xfrm>
            <a:off x="6999215" y="4521450"/>
            <a:ext cx="15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529513-4D81-4A50-855D-D978A4800C4E}"/>
              </a:ext>
            </a:extLst>
          </p:cNvPr>
          <p:cNvSpPr txBox="1"/>
          <p:nvPr/>
        </p:nvSpPr>
        <p:spPr>
          <a:xfrm>
            <a:off x="6149130" y="5712903"/>
            <a:ext cx="11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2A97EC-09CB-4385-A04F-56F378BC905B}"/>
              </a:ext>
            </a:extLst>
          </p:cNvPr>
          <p:cNvSpPr/>
          <p:nvPr/>
        </p:nvSpPr>
        <p:spPr>
          <a:xfrm>
            <a:off x="2827090" y="1560352"/>
            <a:ext cx="318782" cy="2957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A4B09-8347-42AF-84A8-AEE85200A8C9}"/>
              </a:ext>
            </a:extLst>
          </p:cNvPr>
          <p:cNvSpPr/>
          <p:nvPr/>
        </p:nvSpPr>
        <p:spPr>
          <a:xfrm>
            <a:off x="3192011" y="1776368"/>
            <a:ext cx="318782" cy="2957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76CE5C-9B47-4069-8E5B-EE2473AA4917}"/>
              </a:ext>
            </a:extLst>
          </p:cNvPr>
          <p:cNvSpPr/>
          <p:nvPr/>
        </p:nvSpPr>
        <p:spPr>
          <a:xfrm>
            <a:off x="3291281" y="1311481"/>
            <a:ext cx="318782" cy="2957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5974FC-C9F7-4353-816D-1031BA8BCCE8}"/>
              </a:ext>
            </a:extLst>
          </p:cNvPr>
          <p:cNvSpPr/>
          <p:nvPr/>
        </p:nvSpPr>
        <p:spPr>
          <a:xfrm>
            <a:off x="2399251" y="1073791"/>
            <a:ext cx="1578529" cy="126394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A0A0D6-893E-47C5-8D60-27B23039FECA}"/>
              </a:ext>
            </a:extLst>
          </p:cNvPr>
          <p:cNvSpPr txBox="1"/>
          <p:nvPr/>
        </p:nvSpPr>
        <p:spPr>
          <a:xfrm>
            <a:off x="1379113" y="3903622"/>
            <a:ext cx="1573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 capacity of community organizations to include and engage youth through youth-adult partnerships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04B220F-BC3B-450B-A70D-D865CA96D395}"/>
              </a:ext>
            </a:extLst>
          </p:cNvPr>
          <p:cNvSpPr/>
          <p:nvPr/>
        </p:nvSpPr>
        <p:spPr>
          <a:xfrm>
            <a:off x="5376119" y="2231472"/>
            <a:ext cx="1171487" cy="78331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E5DEA9-A9D4-46FA-A2E8-E18A3F985312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6547606" y="2623131"/>
            <a:ext cx="2608629" cy="743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5C973F5-47B8-4C62-BCEF-23E89F503CA7}"/>
              </a:ext>
            </a:extLst>
          </p:cNvPr>
          <p:cNvSpPr txBox="1"/>
          <p:nvPr/>
        </p:nvSpPr>
        <p:spPr>
          <a:xfrm>
            <a:off x="8674216" y="3382667"/>
            <a:ext cx="295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increase their knowledge of post-secondary career opportunities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151711-1624-470A-88B8-9ECD9800E929}"/>
              </a:ext>
            </a:extLst>
          </p:cNvPr>
          <p:cNvSpPr/>
          <p:nvPr/>
        </p:nvSpPr>
        <p:spPr>
          <a:xfrm>
            <a:off x="3350527" y="4305997"/>
            <a:ext cx="1304840" cy="107064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0F99DA1-98B1-4D4C-9F9F-874D45CAE6E5}"/>
              </a:ext>
            </a:extLst>
          </p:cNvPr>
          <p:cNvCxnSpPr>
            <a:cxnSpLocks/>
          </p:cNvCxnSpPr>
          <p:nvPr/>
        </p:nvCxnSpPr>
        <p:spPr>
          <a:xfrm flipH="1">
            <a:off x="2889567" y="5078136"/>
            <a:ext cx="720496" cy="378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A4AACD7-4A74-4F50-8A16-FCAA18618CE5}"/>
              </a:ext>
            </a:extLst>
          </p:cNvPr>
          <p:cNvSpPr/>
          <p:nvPr/>
        </p:nvSpPr>
        <p:spPr>
          <a:xfrm>
            <a:off x="5391325" y="181536"/>
            <a:ext cx="6096000" cy="67005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"activity or event (1)"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"audience (2) " ,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"what you did (3)"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"outcome/difference you make (4)" 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C3F76C-31E5-43F0-BAB3-0110A008DEF1}"/>
              </a:ext>
            </a:extLst>
          </p:cNvPr>
          <p:cNvSpPr txBox="1"/>
          <p:nvPr/>
        </p:nvSpPr>
        <p:spPr>
          <a:xfrm>
            <a:off x="2253396" y="196651"/>
            <a:ext cx="249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community systems to support youth in college access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D147F6-35D7-4079-A44E-A2D7EDFEF6D8}"/>
              </a:ext>
            </a:extLst>
          </p:cNvPr>
          <p:cNvCxnSpPr>
            <a:cxnSpLocks/>
          </p:cNvCxnSpPr>
          <p:nvPr/>
        </p:nvCxnSpPr>
        <p:spPr>
          <a:xfrm flipH="1">
            <a:off x="3861384" y="921391"/>
            <a:ext cx="385106" cy="64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0410D06-C1DC-40FB-9B77-B70D04CBBD52}"/>
              </a:ext>
            </a:extLst>
          </p:cNvPr>
          <p:cNvSpPr/>
          <p:nvPr/>
        </p:nvSpPr>
        <p:spPr>
          <a:xfrm>
            <a:off x="6289643" y="1159779"/>
            <a:ext cx="1319870" cy="126394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9CA5C3F-6E29-490E-B7CE-28DB9469F83D}"/>
              </a:ext>
            </a:extLst>
          </p:cNvPr>
          <p:cNvCxnSpPr/>
          <p:nvPr/>
        </p:nvCxnSpPr>
        <p:spPr>
          <a:xfrm>
            <a:off x="7369728" y="1480656"/>
            <a:ext cx="1704698" cy="7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0837486-1A30-404E-AB43-96A015088DF7}"/>
              </a:ext>
            </a:extLst>
          </p:cNvPr>
          <p:cNvSpPr txBox="1"/>
          <p:nvPr/>
        </p:nvSpPr>
        <p:spPr>
          <a:xfrm>
            <a:off x="9211491" y="958009"/>
            <a:ext cx="2758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Grouping similar approaches or outcomes to help define and visualize where are locally driven programming has a common major goal.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29B90-EFD9-4B6B-843F-B0499585907E}"/>
              </a:ext>
            </a:extLst>
          </p:cNvPr>
          <p:cNvCxnSpPr/>
          <p:nvPr/>
        </p:nvCxnSpPr>
        <p:spPr>
          <a:xfrm>
            <a:off x="4084040" y="1835172"/>
            <a:ext cx="1292079" cy="50256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4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2946A-D6F8-554F-B150-9208380A5804}"/>
              </a:ext>
            </a:extLst>
          </p:cNvPr>
          <p:cNvSpPr txBox="1"/>
          <p:nvPr/>
        </p:nvSpPr>
        <p:spPr>
          <a:xfrm>
            <a:off x="4444679" y="1944547"/>
            <a:ext cx="26298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0D5D-C142-442E-9D49-E35DB3D3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Development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F833FB-98A2-4E6C-A04D-B33D2C266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240493"/>
            <a:ext cx="6281738" cy="43738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FFE891-EB46-44B4-9036-0F1180302012}"/>
              </a:ext>
            </a:extLst>
          </p:cNvPr>
          <p:cNvSpPr/>
          <p:nvPr/>
        </p:nvSpPr>
        <p:spPr>
          <a:xfrm>
            <a:off x="4758426" y="617838"/>
            <a:ext cx="6746789" cy="5214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09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BCB99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D5A075-AC63-4E24-896D-E0CCFFDD5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02" r="-1" b="1574"/>
          <a:stretch/>
        </p:blipFill>
        <p:spPr>
          <a:xfrm>
            <a:off x="643467" y="718186"/>
            <a:ext cx="10905066" cy="54216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C0CFC9-F79F-864D-BF9B-7A182B61AC43}"/>
              </a:ext>
            </a:extLst>
          </p:cNvPr>
          <p:cNvSpPr/>
          <p:nvPr/>
        </p:nvSpPr>
        <p:spPr>
          <a:xfrm>
            <a:off x="6260123" y="1207478"/>
            <a:ext cx="1418492" cy="679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Shared Outcomes</a:t>
            </a:r>
          </a:p>
        </p:txBody>
      </p:sp>
    </p:spTree>
    <p:extLst>
      <p:ext uri="{BB962C8B-B14F-4D97-AF65-F5344CB8AC3E}">
        <p14:creationId xmlns:p14="http://schemas.microsoft.com/office/powerpoint/2010/main" val="2872162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34F7D5-A7C9-4F14-BEE5-ABF1D9E1132A}"/>
              </a:ext>
            </a:extLst>
          </p:cNvPr>
          <p:cNvSpPr txBox="1"/>
          <p:nvPr/>
        </p:nvSpPr>
        <p:spPr>
          <a:xfrm>
            <a:off x="2293423" y="1332243"/>
            <a:ext cx="8005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Plans of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PYD colleagues priorities? What are the most significant issues colleagues are addressing?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E5103-3F6D-4507-9C0A-7A94B5AF8F7B}"/>
              </a:ext>
            </a:extLst>
          </p:cNvPr>
          <p:cNvSpPr/>
          <p:nvPr/>
        </p:nvSpPr>
        <p:spPr>
          <a:xfrm>
            <a:off x="1662165" y="4883750"/>
            <a:ext cx="926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Audience		Purpose of Work		Intended Goals		Evaluation Plans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C7CAB4-F75B-EF4C-ACFA-51D38CE27A15}"/>
              </a:ext>
            </a:extLst>
          </p:cNvPr>
          <p:cNvSpPr/>
          <p:nvPr/>
        </p:nvSpPr>
        <p:spPr>
          <a:xfrm>
            <a:off x="9354503" y="273726"/>
            <a:ext cx="2206486" cy="21170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C1023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28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B6CE6-F383-4679-9483-AB4AF931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76" y="275797"/>
            <a:ext cx="2203704" cy="2112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4F7D5-A7C9-4F14-BEE5-ABF1D9E1132A}"/>
              </a:ext>
            </a:extLst>
          </p:cNvPr>
          <p:cNvSpPr txBox="1"/>
          <p:nvPr/>
        </p:nvSpPr>
        <p:spPr>
          <a:xfrm>
            <a:off x="1354309" y="275797"/>
            <a:ext cx="840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Plans of Work - Major Areas of Focus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C36F10-39DB-864C-95F3-FD9F3D65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19910"/>
              </p:ext>
            </p:extLst>
          </p:nvPr>
        </p:nvGraphicFramePr>
        <p:xfrm>
          <a:off x="1568469" y="1126804"/>
          <a:ext cx="7425060" cy="5435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4659">
                  <a:extLst>
                    <a:ext uri="{9D8B030D-6E8A-4147-A177-3AD203B41FA5}">
                      <a16:colId xmlns:a16="http://schemas.microsoft.com/office/drawing/2014/main" val="1899993661"/>
                    </a:ext>
                  </a:extLst>
                </a:gridCol>
                <a:gridCol w="1219204">
                  <a:extLst>
                    <a:ext uri="{9D8B030D-6E8A-4147-A177-3AD203B41FA5}">
                      <a16:colId xmlns:a16="http://schemas.microsoft.com/office/drawing/2014/main" val="3058930703"/>
                    </a:ext>
                  </a:extLst>
                </a:gridCol>
                <a:gridCol w="1230188">
                  <a:extLst>
                    <a:ext uri="{9D8B030D-6E8A-4147-A177-3AD203B41FA5}">
                      <a16:colId xmlns:a16="http://schemas.microsoft.com/office/drawing/2014/main" val="722591089"/>
                    </a:ext>
                  </a:extLst>
                </a:gridCol>
                <a:gridCol w="1351009">
                  <a:extLst>
                    <a:ext uri="{9D8B030D-6E8A-4147-A177-3AD203B41FA5}">
                      <a16:colId xmlns:a16="http://schemas.microsoft.com/office/drawing/2014/main" val="27361030"/>
                    </a:ext>
                  </a:extLst>
                </a:gridCol>
              </a:tblGrid>
              <a:tr h="4374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Positive Youth Development Institute - Primary Program Focus in Plans of Work 2019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35085"/>
                  </a:ext>
                </a:extLst>
              </a:tr>
              <a:tr h="47022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Primary Programming Area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Community Youth Development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Wisconsin 4-H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extLst>
                  <a:ext uri="{0D108BD9-81ED-4DB2-BD59-A6C34878D82A}">
                    <a16:rowId xmlns:a16="http://schemas.microsoft.com/office/drawing/2014/main" val="545459461"/>
                  </a:ext>
                </a:extLst>
              </a:tr>
              <a:tr h="218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Other major program area or strategy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3541455909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Generic PYD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3182608849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Leadership / Camp counselor training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3836091058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Strenghten Relationships with Community Partner Orgs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622713662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Workforce &amp; Post Secondary Pathways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817438689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2701005070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Life Skill Development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558659799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Health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3735679448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Social-Emotional / Mental Health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4133759025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ATOD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2795823755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Nutrition &amp; Physical Fitness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2258117054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Expanding Access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3012249333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Civic Engagement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3721399757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Service-learning focus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632885245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Youth in Governance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2920116654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High Quality Programs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958308777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Volunteer Development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4141727704"/>
                  </a:ext>
                </a:extLst>
              </a:tr>
              <a:tr h="207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extLst>
                  <a:ext uri="{0D108BD9-81ED-4DB2-BD59-A6C34878D82A}">
                    <a16:rowId xmlns:a16="http://schemas.microsoft.com/office/drawing/2014/main" val="3570581275"/>
                  </a:ext>
                </a:extLst>
              </a:tr>
              <a:tr h="16403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N =49Plans included (N-15 CYD, N=34 PYD)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/>
                </a:tc>
                <a:extLst>
                  <a:ext uri="{0D108BD9-81ED-4DB2-BD59-A6C34878D82A}">
                    <a16:rowId xmlns:a16="http://schemas.microsoft.com/office/drawing/2014/main" val="2746005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51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B6CE6-F383-4679-9483-AB4AF931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76" y="275797"/>
            <a:ext cx="2203704" cy="2112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4F7D5-A7C9-4F14-BEE5-ABF1D9E1132A}"/>
              </a:ext>
            </a:extLst>
          </p:cNvPr>
          <p:cNvSpPr txBox="1"/>
          <p:nvPr/>
        </p:nvSpPr>
        <p:spPr>
          <a:xfrm>
            <a:off x="1354309" y="275797"/>
            <a:ext cx="840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Plans of Work - Major Areas of Focus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AA97A-0B35-BA4B-88CB-4F121BD90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2" y="942226"/>
            <a:ext cx="7007014" cy="533678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11BB7FB-C57A-4854-8414-88A42D202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97402"/>
              </p:ext>
            </p:extLst>
          </p:nvPr>
        </p:nvGraphicFramePr>
        <p:xfrm>
          <a:off x="7651859" y="3055118"/>
          <a:ext cx="4219957" cy="241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169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8F3256-2E8E-49B8-AF46-C07387BE6AC6}"/>
              </a:ext>
            </a:extLst>
          </p:cNvPr>
          <p:cNvSpPr/>
          <p:nvPr/>
        </p:nvSpPr>
        <p:spPr>
          <a:xfrm>
            <a:off x="9156746" y="318109"/>
            <a:ext cx="2206486" cy="21170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75A5E-B39A-41CC-9FA2-B21D678B7417}"/>
              </a:ext>
            </a:extLst>
          </p:cNvPr>
          <p:cNvSpPr txBox="1"/>
          <p:nvPr/>
        </p:nvSpPr>
        <p:spPr>
          <a:xfrm>
            <a:off x="2125362" y="1203631"/>
            <a:ext cx="91192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impact of our work?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common outcomes are colleagues reporting? Are reported outcomes short, medium, or long-term in scope? What types of evidence are being reported to document the changes? </a:t>
            </a:r>
          </a:p>
        </p:txBody>
      </p:sp>
    </p:spTree>
    <p:extLst>
      <p:ext uri="{BB962C8B-B14F-4D97-AF65-F5344CB8AC3E}">
        <p14:creationId xmlns:p14="http://schemas.microsoft.com/office/powerpoint/2010/main" val="246444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68B36EF-6DE7-4A20-BB7C-09981A80B3D3}"/>
              </a:ext>
            </a:extLst>
          </p:cNvPr>
          <p:cNvSpPr/>
          <p:nvPr/>
        </p:nvSpPr>
        <p:spPr>
          <a:xfrm>
            <a:off x="9156746" y="318109"/>
            <a:ext cx="2206486" cy="21170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C1023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D9C3C-66D8-4744-B452-3D04064A1062}"/>
              </a:ext>
            </a:extLst>
          </p:cNvPr>
          <p:cNvSpPr txBox="1"/>
          <p:nvPr/>
        </p:nvSpPr>
        <p:spPr>
          <a:xfrm>
            <a:off x="9156746" y="2945530"/>
            <a:ext cx="2966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Intersections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Common Outcomes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(especially shorter - term)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0B3A8B-905B-4F3F-9262-4AA2701E2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7527"/>
              </p:ext>
            </p:extLst>
          </p:nvPr>
        </p:nvGraphicFramePr>
        <p:xfrm>
          <a:off x="1702056" y="1386605"/>
          <a:ext cx="6317478" cy="4633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1203">
                  <a:extLst>
                    <a:ext uri="{9D8B030D-6E8A-4147-A177-3AD203B41FA5}">
                      <a16:colId xmlns:a16="http://schemas.microsoft.com/office/drawing/2014/main" val="3396898048"/>
                    </a:ext>
                  </a:extLst>
                </a:gridCol>
                <a:gridCol w="665425">
                  <a:extLst>
                    <a:ext uri="{9D8B030D-6E8A-4147-A177-3AD203B41FA5}">
                      <a16:colId xmlns:a16="http://schemas.microsoft.com/office/drawing/2014/main" val="1052330804"/>
                    </a:ext>
                  </a:extLst>
                </a:gridCol>
                <a:gridCol w="665425">
                  <a:extLst>
                    <a:ext uri="{9D8B030D-6E8A-4147-A177-3AD203B41FA5}">
                      <a16:colId xmlns:a16="http://schemas.microsoft.com/office/drawing/2014/main" val="585283653"/>
                    </a:ext>
                  </a:extLst>
                </a:gridCol>
                <a:gridCol w="665425">
                  <a:extLst>
                    <a:ext uri="{9D8B030D-6E8A-4147-A177-3AD203B41FA5}">
                      <a16:colId xmlns:a16="http://schemas.microsoft.com/office/drawing/2014/main" val="4045141702"/>
                    </a:ext>
                  </a:extLst>
                </a:gridCol>
              </a:tblGrid>
              <a:tr h="52869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Category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WI-4-H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CYD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85433155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OUTCOME CATEGORY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18766407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Unclear/No Outcome Stated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7702400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Other Outcome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04313527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Health and Wellness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0523579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Building Social Networks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3935896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Exapanding Access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18826209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Post Secondary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13938174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Youth Adult Partnership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6599787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Youth Leadership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6548671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OUTCOME LEVEL: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1554485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Organizational Outcomes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0686509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Individual Outcomes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67777383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OUTCOME TYPE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6452533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Medium Term Outcomes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39392241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Short Term Outcomes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33235969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8940312"/>
                  </a:ext>
                </a:extLst>
              </a:tr>
              <a:tr h="241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 = Documents Reviewed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53472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AAF718-6DCD-460C-A2CB-945DFC7F847B}"/>
              </a:ext>
            </a:extLst>
          </p:cNvPr>
          <p:cNvSpPr txBox="1"/>
          <p:nvPr/>
        </p:nvSpPr>
        <p:spPr>
          <a:xfrm>
            <a:off x="1702056" y="593124"/>
            <a:ext cx="516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PYD Institute Outcomes reported 2019 (Q1-Q2)</a:t>
            </a:r>
          </a:p>
        </p:txBody>
      </p:sp>
    </p:spTree>
    <p:extLst>
      <p:ext uri="{BB962C8B-B14F-4D97-AF65-F5344CB8AC3E}">
        <p14:creationId xmlns:p14="http://schemas.microsoft.com/office/powerpoint/2010/main" val="141480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1023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1023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1124</Words>
  <Application>Microsoft Macintosh PowerPoint</Application>
  <PresentationFormat>Widescreen</PresentationFormat>
  <Paragraphs>272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Segoe UI</vt:lpstr>
      <vt:lpstr>Tw Cen MT</vt:lpstr>
      <vt:lpstr>Wingdings</vt:lpstr>
      <vt:lpstr>Office Theme</vt:lpstr>
      <vt:lpstr>Atlas</vt:lpstr>
      <vt:lpstr>1_Office Theme</vt:lpstr>
      <vt:lpstr>Toward Shared Outcomes</vt:lpstr>
      <vt:lpstr>Plans of Work, Program Development &amp; Evaluation  Highlights</vt:lpstr>
      <vt:lpstr>Program Development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Soon</vt:lpstr>
      <vt:lpstr>Toward Shared Outcomes</vt:lpstr>
      <vt:lpstr>PowerPoint Presentation</vt:lpstr>
      <vt:lpstr>PowerPoint Presentation</vt:lpstr>
      <vt:lpstr>PowerPoint Presentation</vt:lpstr>
      <vt:lpstr>Youth Leadership Development, Youth Voice and Youth/Adult Partnership</vt:lpstr>
      <vt:lpstr>Expanding Access, Equity, Opportunity </vt:lpstr>
      <vt:lpstr>Supportive Developmental Relationships and Social Capital </vt:lpstr>
      <vt:lpstr>Post-Secondary Pathways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Josset Gauley</dc:creator>
  <cp:lastModifiedBy>Microsoft Office User</cp:lastModifiedBy>
  <cp:revision>23</cp:revision>
  <cp:lastPrinted>2019-11-12T19:51:02Z</cp:lastPrinted>
  <dcterms:created xsi:type="dcterms:W3CDTF">2019-11-12T16:34:04Z</dcterms:created>
  <dcterms:modified xsi:type="dcterms:W3CDTF">2019-11-19T15:12:01Z</dcterms:modified>
</cp:coreProperties>
</file>