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72" r:id="rId5"/>
    <p:sldId id="273" r:id="rId6"/>
    <p:sldId id="258" r:id="rId7"/>
    <p:sldId id="274" r:id="rId8"/>
    <p:sldId id="259" r:id="rId9"/>
    <p:sldId id="266" r:id="rId10"/>
    <p:sldId id="270" r:id="rId11"/>
    <p:sldId id="267" r:id="rId12"/>
    <p:sldId id="269" r:id="rId13"/>
    <p:sldId id="268" r:id="rId14"/>
    <p:sldId id="263" r:id="rId15"/>
    <p:sldId id="264" r:id="rId16"/>
    <p:sldId id="265" r:id="rId17"/>
    <p:sldId id="275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i9qlIb1JDbOBpkUSUT/zjdNnzC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0" autoAdjust="0"/>
    <p:restoredTop sz="85106" autoAdjust="0"/>
  </p:normalViewPr>
  <p:slideViewPr>
    <p:cSldViewPr snapToGrid="0">
      <p:cViewPr varScale="1">
        <p:scale>
          <a:sx n="81" d="100"/>
          <a:sy n="81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E43C8-EDB0-4CE8-B745-37B8F0AA02BB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CA6A9B-30AC-4BD7-8A6E-0D2A66CFEB96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sz="2400" dirty="0"/>
            <a:t>General Population</a:t>
          </a:r>
        </a:p>
        <a:p>
          <a:endParaRPr lang="en-US" sz="2400" dirty="0"/>
        </a:p>
        <a:p>
          <a:r>
            <a:rPr lang="en-US" sz="1600" dirty="0"/>
            <a:t>Strategies/Activities</a:t>
          </a:r>
        </a:p>
      </dgm:t>
    </dgm:pt>
    <dgm:pt modelId="{F8B76F88-3D42-4F27-847E-E8BBF2999CD4}" type="parTrans" cxnId="{99302323-11BB-4AA1-8EFB-B8E0340CC816}">
      <dgm:prSet/>
      <dgm:spPr/>
      <dgm:t>
        <a:bodyPr/>
        <a:lstStyle/>
        <a:p>
          <a:endParaRPr lang="en-US"/>
        </a:p>
      </dgm:t>
    </dgm:pt>
    <dgm:pt modelId="{30F7B4F0-43BE-4376-8296-8300F9A7F7F9}" type="sibTrans" cxnId="{99302323-11BB-4AA1-8EFB-B8E0340CC816}">
      <dgm:prSet/>
      <dgm:spPr/>
      <dgm:t>
        <a:bodyPr/>
        <a:lstStyle/>
        <a:p>
          <a:endParaRPr lang="en-US"/>
        </a:p>
      </dgm:t>
    </dgm:pt>
    <dgm:pt modelId="{DAABA24B-CEAB-4032-935A-D9BF2F3F641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Priority Population</a:t>
          </a:r>
        </a:p>
        <a:p>
          <a:endParaRPr lang="en-US" sz="2400" dirty="0"/>
        </a:p>
        <a:p>
          <a:r>
            <a:rPr lang="en-US" sz="1600" dirty="0">
              <a:solidFill>
                <a:schemeClr val="tx1"/>
              </a:solidFill>
            </a:rPr>
            <a:t>Strategies/Activities</a:t>
          </a:r>
        </a:p>
      </dgm:t>
    </dgm:pt>
    <dgm:pt modelId="{A74862AE-0F24-441F-A305-D15791A5177A}" type="parTrans" cxnId="{9F7BB826-1712-4641-B6DD-F8B235D892C0}">
      <dgm:prSet/>
      <dgm:spPr/>
      <dgm:t>
        <a:bodyPr/>
        <a:lstStyle/>
        <a:p>
          <a:endParaRPr lang="en-US"/>
        </a:p>
      </dgm:t>
    </dgm:pt>
    <dgm:pt modelId="{865B1B8C-E732-4C26-92D7-1EAC66EDB1A1}" type="sibTrans" cxnId="{9F7BB826-1712-4641-B6DD-F8B235D892C0}">
      <dgm:prSet/>
      <dgm:spPr/>
      <dgm:t>
        <a:bodyPr/>
        <a:lstStyle/>
        <a:p>
          <a:endParaRPr lang="en-US"/>
        </a:p>
      </dgm:t>
    </dgm:pt>
    <dgm:pt modelId="{2CFD0388-3539-4AF6-924C-99508B2BE7F0}" type="pres">
      <dgm:prSet presAssocID="{44DE43C8-EDB0-4CE8-B745-37B8F0AA02BB}" presName="Name0" presStyleCnt="0">
        <dgm:presLayoutVars>
          <dgm:dir/>
          <dgm:resizeHandles val="exact"/>
        </dgm:presLayoutVars>
      </dgm:prSet>
      <dgm:spPr/>
    </dgm:pt>
    <dgm:pt modelId="{566CB58A-D4A4-42B1-B1CB-7796AF0CF610}" type="pres">
      <dgm:prSet presAssocID="{EECA6A9B-30AC-4BD7-8A6E-0D2A66CFEB96}" presName="Name5" presStyleLbl="vennNode1" presStyleIdx="0" presStyleCnt="2">
        <dgm:presLayoutVars>
          <dgm:bulletEnabled val="1"/>
        </dgm:presLayoutVars>
      </dgm:prSet>
      <dgm:spPr/>
    </dgm:pt>
    <dgm:pt modelId="{F51FE5FE-B995-4CB8-A212-63B73AA97CA9}" type="pres">
      <dgm:prSet presAssocID="{30F7B4F0-43BE-4376-8296-8300F9A7F7F9}" presName="space" presStyleCnt="0"/>
      <dgm:spPr/>
    </dgm:pt>
    <dgm:pt modelId="{60D2AFA1-E21F-4EFB-8190-B080EA3CEC79}" type="pres">
      <dgm:prSet presAssocID="{DAABA24B-CEAB-4032-935A-D9BF2F3F6413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99302323-11BB-4AA1-8EFB-B8E0340CC816}" srcId="{44DE43C8-EDB0-4CE8-B745-37B8F0AA02BB}" destId="{EECA6A9B-30AC-4BD7-8A6E-0D2A66CFEB96}" srcOrd="0" destOrd="0" parTransId="{F8B76F88-3D42-4F27-847E-E8BBF2999CD4}" sibTransId="{30F7B4F0-43BE-4376-8296-8300F9A7F7F9}"/>
    <dgm:cxn modelId="{9F7BB826-1712-4641-B6DD-F8B235D892C0}" srcId="{44DE43C8-EDB0-4CE8-B745-37B8F0AA02BB}" destId="{DAABA24B-CEAB-4032-935A-D9BF2F3F6413}" srcOrd="1" destOrd="0" parTransId="{A74862AE-0F24-441F-A305-D15791A5177A}" sibTransId="{865B1B8C-E732-4C26-92D7-1EAC66EDB1A1}"/>
    <dgm:cxn modelId="{1E82E169-64BE-4F55-B3EA-35E109DDEB9E}" type="presOf" srcId="{44DE43C8-EDB0-4CE8-B745-37B8F0AA02BB}" destId="{2CFD0388-3539-4AF6-924C-99508B2BE7F0}" srcOrd="0" destOrd="0" presId="urn:microsoft.com/office/officeart/2005/8/layout/venn3"/>
    <dgm:cxn modelId="{A90BAF96-A66C-4112-9DC5-60547ED902C0}" type="presOf" srcId="{DAABA24B-CEAB-4032-935A-D9BF2F3F6413}" destId="{60D2AFA1-E21F-4EFB-8190-B080EA3CEC79}" srcOrd="0" destOrd="0" presId="urn:microsoft.com/office/officeart/2005/8/layout/venn3"/>
    <dgm:cxn modelId="{BD86FEB2-1737-4CAC-A636-71611A500AAD}" type="presOf" srcId="{EECA6A9B-30AC-4BD7-8A6E-0D2A66CFEB96}" destId="{566CB58A-D4A4-42B1-B1CB-7796AF0CF610}" srcOrd="0" destOrd="0" presId="urn:microsoft.com/office/officeart/2005/8/layout/venn3"/>
    <dgm:cxn modelId="{A42EC8FC-9B3C-49AE-AF96-8F3E53C3E783}" type="presParOf" srcId="{2CFD0388-3539-4AF6-924C-99508B2BE7F0}" destId="{566CB58A-D4A4-42B1-B1CB-7796AF0CF610}" srcOrd="0" destOrd="0" presId="urn:microsoft.com/office/officeart/2005/8/layout/venn3"/>
    <dgm:cxn modelId="{F9370E66-167B-4C06-843C-1A369D69248D}" type="presParOf" srcId="{2CFD0388-3539-4AF6-924C-99508B2BE7F0}" destId="{F51FE5FE-B995-4CB8-A212-63B73AA97CA9}" srcOrd="1" destOrd="0" presId="urn:microsoft.com/office/officeart/2005/8/layout/venn3"/>
    <dgm:cxn modelId="{CA60F598-2204-4B4B-855B-06AD72719790}" type="presParOf" srcId="{2CFD0388-3539-4AF6-924C-99508B2BE7F0}" destId="{60D2AFA1-E21F-4EFB-8190-B080EA3CEC7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E43C8-EDB0-4CE8-B745-37B8F0AA02BB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CA6A9B-30AC-4BD7-8A6E-0D2A66CFEB96}">
      <dgm:prSet phldrT="[Text]" custT="1"/>
      <dgm:spPr>
        <a:solidFill>
          <a:schemeClr val="accent1">
            <a:alpha val="50000"/>
          </a:schemeClr>
        </a:solidFill>
      </dgm:spPr>
      <dgm:t>
        <a:bodyPr/>
        <a:lstStyle/>
        <a:p>
          <a:endParaRPr lang="en-US" sz="2400" dirty="0"/>
        </a:p>
        <a:p>
          <a:endParaRPr lang="en-US" sz="2400" dirty="0"/>
        </a:p>
      </dgm:t>
    </dgm:pt>
    <dgm:pt modelId="{F8B76F88-3D42-4F27-847E-E8BBF2999CD4}" type="parTrans" cxnId="{99302323-11BB-4AA1-8EFB-B8E0340CC816}">
      <dgm:prSet/>
      <dgm:spPr/>
      <dgm:t>
        <a:bodyPr/>
        <a:lstStyle/>
        <a:p>
          <a:endParaRPr lang="en-US"/>
        </a:p>
      </dgm:t>
    </dgm:pt>
    <dgm:pt modelId="{30F7B4F0-43BE-4376-8296-8300F9A7F7F9}" type="sibTrans" cxnId="{99302323-11BB-4AA1-8EFB-B8E0340CC816}">
      <dgm:prSet/>
      <dgm:spPr/>
      <dgm:t>
        <a:bodyPr/>
        <a:lstStyle/>
        <a:p>
          <a:endParaRPr lang="en-US"/>
        </a:p>
      </dgm:t>
    </dgm:pt>
    <dgm:pt modelId="{DAABA24B-CEAB-4032-935A-D9BF2F3F641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endParaRPr lang="en-US" sz="2400" dirty="0"/>
        </a:p>
      </dgm:t>
    </dgm:pt>
    <dgm:pt modelId="{A74862AE-0F24-441F-A305-D15791A5177A}" type="parTrans" cxnId="{9F7BB826-1712-4641-B6DD-F8B235D892C0}">
      <dgm:prSet/>
      <dgm:spPr/>
      <dgm:t>
        <a:bodyPr/>
        <a:lstStyle/>
        <a:p>
          <a:endParaRPr lang="en-US"/>
        </a:p>
      </dgm:t>
    </dgm:pt>
    <dgm:pt modelId="{865B1B8C-E732-4C26-92D7-1EAC66EDB1A1}" type="sibTrans" cxnId="{9F7BB826-1712-4641-B6DD-F8B235D892C0}">
      <dgm:prSet/>
      <dgm:spPr/>
      <dgm:t>
        <a:bodyPr/>
        <a:lstStyle/>
        <a:p>
          <a:endParaRPr lang="en-US"/>
        </a:p>
      </dgm:t>
    </dgm:pt>
    <dgm:pt modelId="{2CFD0388-3539-4AF6-924C-99508B2BE7F0}" type="pres">
      <dgm:prSet presAssocID="{44DE43C8-EDB0-4CE8-B745-37B8F0AA02BB}" presName="Name0" presStyleCnt="0">
        <dgm:presLayoutVars>
          <dgm:dir/>
          <dgm:resizeHandles val="exact"/>
        </dgm:presLayoutVars>
      </dgm:prSet>
      <dgm:spPr/>
    </dgm:pt>
    <dgm:pt modelId="{566CB58A-D4A4-42B1-B1CB-7796AF0CF610}" type="pres">
      <dgm:prSet presAssocID="{EECA6A9B-30AC-4BD7-8A6E-0D2A66CFEB96}" presName="Name5" presStyleLbl="vennNode1" presStyleIdx="0" presStyleCnt="2">
        <dgm:presLayoutVars>
          <dgm:bulletEnabled val="1"/>
        </dgm:presLayoutVars>
      </dgm:prSet>
      <dgm:spPr/>
    </dgm:pt>
    <dgm:pt modelId="{F51FE5FE-B995-4CB8-A212-63B73AA97CA9}" type="pres">
      <dgm:prSet presAssocID="{30F7B4F0-43BE-4376-8296-8300F9A7F7F9}" presName="space" presStyleCnt="0"/>
      <dgm:spPr/>
    </dgm:pt>
    <dgm:pt modelId="{60D2AFA1-E21F-4EFB-8190-B080EA3CEC79}" type="pres">
      <dgm:prSet presAssocID="{DAABA24B-CEAB-4032-935A-D9BF2F3F6413}" presName="Name5" presStyleLbl="vennNode1" presStyleIdx="1" presStyleCnt="2" custScaleX="152970" custScaleY="150945">
        <dgm:presLayoutVars>
          <dgm:bulletEnabled val="1"/>
        </dgm:presLayoutVars>
      </dgm:prSet>
      <dgm:spPr/>
    </dgm:pt>
  </dgm:ptLst>
  <dgm:cxnLst>
    <dgm:cxn modelId="{99302323-11BB-4AA1-8EFB-B8E0340CC816}" srcId="{44DE43C8-EDB0-4CE8-B745-37B8F0AA02BB}" destId="{EECA6A9B-30AC-4BD7-8A6E-0D2A66CFEB96}" srcOrd="0" destOrd="0" parTransId="{F8B76F88-3D42-4F27-847E-E8BBF2999CD4}" sibTransId="{30F7B4F0-43BE-4376-8296-8300F9A7F7F9}"/>
    <dgm:cxn modelId="{9F7BB826-1712-4641-B6DD-F8B235D892C0}" srcId="{44DE43C8-EDB0-4CE8-B745-37B8F0AA02BB}" destId="{DAABA24B-CEAB-4032-935A-D9BF2F3F6413}" srcOrd="1" destOrd="0" parTransId="{A74862AE-0F24-441F-A305-D15791A5177A}" sibTransId="{865B1B8C-E732-4C26-92D7-1EAC66EDB1A1}"/>
    <dgm:cxn modelId="{1E82E169-64BE-4F55-B3EA-35E109DDEB9E}" type="presOf" srcId="{44DE43C8-EDB0-4CE8-B745-37B8F0AA02BB}" destId="{2CFD0388-3539-4AF6-924C-99508B2BE7F0}" srcOrd="0" destOrd="0" presId="urn:microsoft.com/office/officeart/2005/8/layout/venn3"/>
    <dgm:cxn modelId="{A90BAF96-A66C-4112-9DC5-60547ED902C0}" type="presOf" srcId="{DAABA24B-CEAB-4032-935A-D9BF2F3F6413}" destId="{60D2AFA1-E21F-4EFB-8190-B080EA3CEC79}" srcOrd="0" destOrd="0" presId="urn:microsoft.com/office/officeart/2005/8/layout/venn3"/>
    <dgm:cxn modelId="{BD86FEB2-1737-4CAC-A636-71611A500AAD}" type="presOf" srcId="{EECA6A9B-30AC-4BD7-8A6E-0D2A66CFEB96}" destId="{566CB58A-D4A4-42B1-B1CB-7796AF0CF610}" srcOrd="0" destOrd="0" presId="urn:microsoft.com/office/officeart/2005/8/layout/venn3"/>
    <dgm:cxn modelId="{A42EC8FC-9B3C-49AE-AF96-8F3E53C3E783}" type="presParOf" srcId="{2CFD0388-3539-4AF6-924C-99508B2BE7F0}" destId="{566CB58A-D4A4-42B1-B1CB-7796AF0CF610}" srcOrd="0" destOrd="0" presId="urn:microsoft.com/office/officeart/2005/8/layout/venn3"/>
    <dgm:cxn modelId="{F9370E66-167B-4C06-843C-1A369D69248D}" type="presParOf" srcId="{2CFD0388-3539-4AF6-924C-99508B2BE7F0}" destId="{F51FE5FE-B995-4CB8-A212-63B73AA97CA9}" srcOrd="1" destOrd="0" presId="urn:microsoft.com/office/officeart/2005/8/layout/venn3"/>
    <dgm:cxn modelId="{CA60F598-2204-4B4B-855B-06AD72719790}" type="presParOf" srcId="{2CFD0388-3539-4AF6-924C-99508B2BE7F0}" destId="{60D2AFA1-E21F-4EFB-8190-B080EA3CEC7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B58A-D4A4-42B1-B1CB-7796AF0CF610}">
      <dsp:nvSpPr>
        <dsp:cNvPr id="0" name=""/>
        <dsp:cNvSpPr/>
      </dsp:nvSpPr>
      <dsp:spPr>
        <a:xfrm>
          <a:off x="4678" y="217967"/>
          <a:ext cx="3321458" cy="3321458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791" tIns="30480" rIns="18279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General Population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Strategies/Activities</a:t>
          </a:r>
        </a:p>
      </dsp:txBody>
      <dsp:txXfrm>
        <a:off x="491094" y="704383"/>
        <a:ext cx="2348626" cy="2348626"/>
      </dsp:txXfrm>
    </dsp:sp>
    <dsp:sp modelId="{60D2AFA1-E21F-4EFB-8190-B080EA3CEC79}">
      <dsp:nvSpPr>
        <dsp:cNvPr id="0" name=""/>
        <dsp:cNvSpPr/>
      </dsp:nvSpPr>
      <dsp:spPr>
        <a:xfrm>
          <a:off x="2661845" y="217967"/>
          <a:ext cx="3321458" cy="332145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791" tIns="30480" rIns="18279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Priority Population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Strategies/Activities</a:t>
          </a:r>
        </a:p>
      </dsp:txBody>
      <dsp:txXfrm>
        <a:off x="3148261" y="704383"/>
        <a:ext cx="2348626" cy="2348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B58A-D4A4-42B1-B1CB-7796AF0CF610}">
      <dsp:nvSpPr>
        <dsp:cNvPr id="0" name=""/>
        <dsp:cNvSpPr/>
      </dsp:nvSpPr>
      <dsp:spPr>
        <a:xfrm>
          <a:off x="110" y="518181"/>
          <a:ext cx="1004874" cy="1004874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302" tIns="30480" rIns="55302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47270" y="665341"/>
        <a:ext cx="710554" cy="710554"/>
      </dsp:txXfrm>
    </dsp:sp>
    <dsp:sp modelId="{60D2AFA1-E21F-4EFB-8190-B080EA3CEC79}">
      <dsp:nvSpPr>
        <dsp:cNvPr id="0" name=""/>
        <dsp:cNvSpPr/>
      </dsp:nvSpPr>
      <dsp:spPr>
        <a:xfrm>
          <a:off x="804010" y="262214"/>
          <a:ext cx="1537156" cy="1516808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2" tIns="30480" rIns="55302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029121" y="484345"/>
        <a:ext cx="1086934" cy="1072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32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Dual approach</a:t>
            </a:r>
          </a:p>
        </p:txBody>
      </p:sp>
    </p:spTree>
    <p:extLst>
      <p:ext uri="{BB962C8B-B14F-4D97-AF65-F5344CB8AC3E}">
        <p14:creationId xmlns:p14="http://schemas.microsoft.com/office/powerpoint/2010/main" val="304399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cbdf1e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cbdf1e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Amber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cbdf1e8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cbdf1e8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levels of evaluation framework</a:t>
            </a:r>
          </a:p>
          <a:p>
            <a:r>
              <a:rPr lang="en-US" dirty="0"/>
              <a:t>Talk about external vs. internal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71AD9-541B-4B96-8267-1043EBBC91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cbdf1e8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cbdf1e8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Included both a process of internal review/assessment and looking to external resources for ideas/approaches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Shared outcomes working group included Amber, Shannon, Program Managers, others who volunteered to participate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611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/>
              <a:t>Vision and External Outcomes</a:t>
            </a:r>
          </a:p>
          <a:p>
            <a:pPr marL="914400" lvl="1" indent="-298450"/>
            <a:r>
              <a:rPr lang="en-US" dirty="0"/>
              <a:t>Within HEAL &amp; BH, outcomes delineated at individual &amp; settings levels (includes ST, MT, LT outcomes)</a:t>
            </a:r>
          </a:p>
          <a:p>
            <a:pPr marL="914400" lvl="1" indent="-298450"/>
            <a:r>
              <a:rPr lang="en-US" dirty="0"/>
              <a:t>For Coalitions, outcomes delineated at individual, settings and sphere of influence levels (includes ST, MT, LT outcomes)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7EE4C-009E-4C7C-A767-2EB5A6D54E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7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only work on improving health outcomes without an explicit focus on equity, we will only get to the top scenario</a:t>
            </a:r>
          </a:p>
          <a:p>
            <a:r>
              <a:rPr lang="en-US" dirty="0"/>
              <a:t>What we want to do is achieve the bottom scenario – equity</a:t>
            </a:r>
          </a:p>
        </p:txBody>
      </p:sp>
    </p:spTree>
    <p:extLst>
      <p:ext uri="{BB962C8B-B14F-4D97-AF65-F5344CB8AC3E}">
        <p14:creationId xmlns:p14="http://schemas.microsoft.com/office/powerpoint/2010/main" val="4233416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5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3"/>
            <a:ext cx="12192000" cy="685679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ctrTitle"/>
          </p:nvPr>
        </p:nvSpPr>
        <p:spPr>
          <a:xfrm>
            <a:off x="734728" y="2283618"/>
            <a:ext cx="8200724" cy="229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ubTitle" idx="1"/>
          </p:nvPr>
        </p:nvSpPr>
        <p:spPr>
          <a:xfrm>
            <a:off x="734728" y="4747444"/>
            <a:ext cx="820072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7542"/>
            <a:ext cx="10515600" cy="66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230594"/>
            <a:ext cx="10515600" cy="492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282011"/>
            <a:ext cx="10515600" cy="66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831850" y="187148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831850" y="469533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265099"/>
            <a:ext cx="10515600" cy="68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230596"/>
            <a:ext cx="5181600" cy="502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230596"/>
            <a:ext cx="5181600" cy="502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14216"/>
            <a:ext cx="10515600" cy="64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168414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093720"/>
            <a:ext cx="5157787" cy="40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16841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093720"/>
            <a:ext cx="5183188" cy="40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">
  <p:cSld name="Ope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46717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Blac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8200" y="282011"/>
            <a:ext cx="10515600" cy="66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2422B-AA15-42F8-A82C-FD0B4C09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6E9E-CA9D-4223-8FD1-D036F30B6B72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B4E0E4-443B-4236-ABBA-9DB6C916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C1000-E8C6-45EF-ADCC-B171FA6F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2FA4-0860-45B5-AE2B-7AFA80A8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3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6"/>
          <p:cNvSpPr txBox="1">
            <a:spLocks noGrp="1"/>
          </p:cNvSpPr>
          <p:nvPr>
            <p:ph type="title"/>
          </p:nvPr>
        </p:nvSpPr>
        <p:spPr>
          <a:xfrm>
            <a:off x="838200" y="282011"/>
            <a:ext cx="10515600" cy="66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body" idx="1"/>
          </p:nvPr>
        </p:nvSpPr>
        <p:spPr>
          <a:xfrm>
            <a:off x="838200" y="1230594"/>
            <a:ext cx="10515600" cy="492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0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ctrTitle"/>
          </p:nvPr>
        </p:nvSpPr>
        <p:spPr>
          <a:xfrm>
            <a:off x="734728" y="2283618"/>
            <a:ext cx="8200724" cy="229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Health &amp; Well-Being Institute</a:t>
            </a:r>
            <a:br>
              <a:rPr lang="en-US"/>
            </a:br>
            <a:endParaRPr/>
          </a:p>
        </p:txBody>
      </p:sp>
      <p:sp>
        <p:nvSpPr>
          <p:cNvPr id="65" name="Google Shape;65;p1"/>
          <p:cNvSpPr txBox="1">
            <a:spLocks noGrp="1"/>
          </p:cNvSpPr>
          <p:nvPr>
            <p:ph type="subTitle" idx="1"/>
          </p:nvPr>
        </p:nvSpPr>
        <p:spPr>
          <a:xfrm>
            <a:off x="734728" y="4747444"/>
            <a:ext cx="820072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November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3216C944-FDC5-4EA5-9772-3041735E2DA3}"/>
              </a:ext>
            </a:extLst>
          </p:cNvPr>
          <p:cNvSpPr/>
          <p:nvPr/>
        </p:nvSpPr>
        <p:spPr>
          <a:xfrm>
            <a:off x="880845" y="1"/>
            <a:ext cx="9991426" cy="67465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cul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BD5E32-93C5-45FF-AD2F-6488E799F552}"/>
              </a:ext>
            </a:extLst>
          </p:cNvPr>
          <p:cNvSpPr/>
          <p:nvPr/>
        </p:nvSpPr>
        <p:spPr>
          <a:xfrm>
            <a:off x="1828732" y="622808"/>
            <a:ext cx="8082502" cy="551519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cul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03BF1D-2878-45E9-B421-7973FD013B18}"/>
              </a:ext>
            </a:extLst>
          </p:cNvPr>
          <p:cNvSpPr/>
          <p:nvPr/>
        </p:nvSpPr>
        <p:spPr>
          <a:xfrm>
            <a:off x="2643149" y="1221566"/>
            <a:ext cx="6421091" cy="43161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A07BB4-C030-4AAE-98D0-F6B64AC1853F}"/>
              </a:ext>
            </a:extLst>
          </p:cNvPr>
          <p:cNvSpPr/>
          <p:nvPr/>
        </p:nvSpPr>
        <p:spPr>
          <a:xfrm>
            <a:off x="3568631" y="1942698"/>
            <a:ext cx="4550388" cy="292429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9EFF0A6-B467-4089-B06D-DEE9D6EBCD3B}"/>
              </a:ext>
            </a:extLst>
          </p:cNvPr>
          <p:cNvSpPr/>
          <p:nvPr/>
        </p:nvSpPr>
        <p:spPr>
          <a:xfrm>
            <a:off x="4647459" y="2525486"/>
            <a:ext cx="2392733" cy="17395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Creating opportunities for health for all Wisconsin residents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E5F82-2420-4991-AF75-54293173C7DD}"/>
              </a:ext>
            </a:extLst>
          </p:cNvPr>
          <p:cNvSpPr txBox="1"/>
          <p:nvPr/>
        </p:nvSpPr>
        <p:spPr>
          <a:xfrm>
            <a:off x="6938292" y="3059668"/>
            <a:ext cx="1207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Healthy &amp; Safe Environments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FCB42-5C8B-45EA-8624-3CB807C64ABB}"/>
              </a:ext>
            </a:extLst>
          </p:cNvPr>
          <p:cNvSpPr txBox="1"/>
          <p:nvPr/>
        </p:nvSpPr>
        <p:spPr>
          <a:xfrm>
            <a:off x="3546025" y="3078879"/>
            <a:ext cx="1207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Healthy &amp; Safe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Choices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74243-08B6-41AD-AD1F-63EEE0FD5145}"/>
              </a:ext>
            </a:extLst>
          </p:cNvPr>
          <p:cNvSpPr txBox="1"/>
          <p:nvPr/>
        </p:nvSpPr>
        <p:spPr>
          <a:xfrm>
            <a:off x="5266300" y="1333558"/>
            <a:ext cx="1207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Healthy 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Eating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1100E-2E85-4E1C-BA5E-E7F04AEF9C7C}"/>
              </a:ext>
            </a:extLst>
          </p:cNvPr>
          <p:cNvSpPr txBox="1"/>
          <p:nvPr/>
        </p:nvSpPr>
        <p:spPr>
          <a:xfrm>
            <a:off x="3248494" y="1901727"/>
            <a:ext cx="1207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75F63-B1FF-46BD-8878-7C30CE8B495A}"/>
              </a:ext>
            </a:extLst>
          </p:cNvPr>
          <p:cNvSpPr txBox="1"/>
          <p:nvPr/>
        </p:nvSpPr>
        <p:spPr>
          <a:xfrm>
            <a:off x="2586370" y="3260346"/>
            <a:ext cx="12073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Chronic Disease Prevention &amp; Mgmt.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8D4D9A-88B5-4E79-B396-8DD9632101E2}"/>
              </a:ext>
            </a:extLst>
          </p:cNvPr>
          <p:cNvSpPr txBox="1"/>
          <p:nvPr/>
        </p:nvSpPr>
        <p:spPr>
          <a:xfrm>
            <a:off x="7265013" y="1907583"/>
            <a:ext cx="1207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Food 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1F7A6-5566-4C80-8728-E8E15776D459}"/>
              </a:ext>
            </a:extLst>
          </p:cNvPr>
          <p:cNvSpPr txBox="1"/>
          <p:nvPr/>
        </p:nvSpPr>
        <p:spPr>
          <a:xfrm>
            <a:off x="7935450" y="3460400"/>
            <a:ext cx="1207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Food 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057F7A-48B9-4D82-B402-1C7301484AD6}"/>
              </a:ext>
            </a:extLst>
          </p:cNvPr>
          <p:cNvSpPr txBox="1"/>
          <p:nvPr/>
        </p:nvSpPr>
        <p:spPr>
          <a:xfrm>
            <a:off x="6469634" y="4784067"/>
            <a:ext cx="1207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Mental </a:t>
            </a:r>
          </a:p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8A838-20BC-4443-81DC-FE2F72B6A9A6}"/>
              </a:ext>
            </a:extLst>
          </p:cNvPr>
          <p:cNvSpPr txBox="1"/>
          <p:nvPr/>
        </p:nvSpPr>
        <p:spPr>
          <a:xfrm>
            <a:off x="4024287" y="4788447"/>
            <a:ext cx="1207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Substance Use Prevention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2470EC-5A71-4FE3-820E-718BB1A822D9}"/>
              </a:ext>
            </a:extLst>
          </p:cNvPr>
          <p:cNvSpPr txBox="1"/>
          <p:nvPr/>
        </p:nvSpPr>
        <p:spPr>
          <a:xfrm>
            <a:off x="4601430" y="6146435"/>
            <a:ext cx="2494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Culturally/linguistically/literacy-appropriate approaches to individual &amp; community 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46E2A5-CBD8-4471-B679-AB77F3332AFC}"/>
              </a:ext>
            </a:extLst>
          </p:cNvPr>
          <p:cNvSpPr txBox="1"/>
          <p:nvPr/>
        </p:nvSpPr>
        <p:spPr>
          <a:xfrm>
            <a:off x="9834469" y="2935481"/>
            <a:ext cx="11095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Partnerships with impacted communities &amp; other stakeholders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C56850-671C-453C-9B99-BEF13212D052}"/>
              </a:ext>
            </a:extLst>
          </p:cNvPr>
          <p:cNvSpPr txBox="1"/>
          <p:nvPr/>
        </p:nvSpPr>
        <p:spPr>
          <a:xfrm>
            <a:off x="4622669" y="142352"/>
            <a:ext cx="2494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Articulation of root causes of health concerns &amp; inequities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DE869B-F8E6-43FD-B34A-A909927E13C5}"/>
              </a:ext>
            </a:extLst>
          </p:cNvPr>
          <p:cNvSpPr txBox="1"/>
          <p:nvPr/>
        </p:nvSpPr>
        <p:spPr>
          <a:xfrm>
            <a:off x="793251" y="3020121"/>
            <a:ext cx="1112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Valuing/using local perspectives &amp; knowledge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F146BA-E058-4552-BA12-50BE0FD53524}"/>
              </a:ext>
            </a:extLst>
          </p:cNvPr>
          <p:cNvSpPr/>
          <p:nvPr/>
        </p:nvSpPr>
        <p:spPr>
          <a:xfrm>
            <a:off x="10932322" y="5372788"/>
            <a:ext cx="186431" cy="1649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20C439-6CCC-42CE-85BB-422E7489FCE1}"/>
              </a:ext>
            </a:extLst>
          </p:cNvPr>
          <p:cNvSpPr/>
          <p:nvPr/>
        </p:nvSpPr>
        <p:spPr>
          <a:xfrm>
            <a:off x="10932320" y="5643161"/>
            <a:ext cx="186431" cy="1649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010FF0-1CD6-4271-AC57-FC2C86B29F22}"/>
              </a:ext>
            </a:extLst>
          </p:cNvPr>
          <p:cNvSpPr/>
          <p:nvPr/>
        </p:nvSpPr>
        <p:spPr>
          <a:xfrm>
            <a:off x="10932322" y="5919674"/>
            <a:ext cx="186431" cy="1649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EC66E78-5676-4BA5-A511-C48C7F6DF8DC}"/>
              </a:ext>
            </a:extLst>
          </p:cNvPr>
          <p:cNvSpPr/>
          <p:nvPr/>
        </p:nvSpPr>
        <p:spPr>
          <a:xfrm>
            <a:off x="10932319" y="6196674"/>
            <a:ext cx="186431" cy="1649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820AA3-013C-44F8-8AAA-FEB35973C90A}"/>
              </a:ext>
            </a:extLst>
          </p:cNvPr>
          <p:cNvSpPr txBox="1"/>
          <p:nvPr/>
        </p:nvSpPr>
        <p:spPr>
          <a:xfrm>
            <a:off x="11146452" y="5316745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235F2E-F400-4EE6-AA30-822AA4EBF708}"/>
              </a:ext>
            </a:extLst>
          </p:cNvPr>
          <p:cNvSpPr txBox="1"/>
          <p:nvPr/>
        </p:nvSpPr>
        <p:spPr>
          <a:xfrm>
            <a:off x="11146452" y="5576755"/>
            <a:ext cx="74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Level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51A1BF-9944-4DC9-8BB6-4F2B598988F2}"/>
              </a:ext>
            </a:extLst>
          </p:cNvPr>
          <p:cNvSpPr txBox="1"/>
          <p:nvPr/>
        </p:nvSpPr>
        <p:spPr>
          <a:xfrm>
            <a:off x="11141574" y="5853755"/>
            <a:ext cx="864895" cy="28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Priorities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13C4F0-ABEE-4C7F-922A-80A86E94CE04}"/>
              </a:ext>
            </a:extLst>
          </p:cNvPr>
          <p:cNvSpPr txBox="1"/>
          <p:nvPr/>
        </p:nvSpPr>
        <p:spPr>
          <a:xfrm>
            <a:off x="11148532" y="6417631"/>
            <a:ext cx="1009666" cy="28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Approach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C4F54CB-1A89-4C85-A27B-920149D008E6}"/>
              </a:ext>
            </a:extLst>
          </p:cNvPr>
          <p:cNvSpPr/>
          <p:nvPr/>
        </p:nvSpPr>
        <p:spPr>
          <a:xfrm>
            <a:off x="10932319" y="6478769"/>
            <a:ext cx="186431" cy="1649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C42642-C1AD-4A11-BBA2-0719AF9BD9D2}"/>
              </a:ext>
            </a:extLst>
          </p:cNvPr>
          <p:cNvSpPr txBox="1"/>
          <p:nvPr/>
        </p:nvSpPr>
        <p:spPr>
          <a:xfrm>
            <a:off x="11148531" y="6135850"/>
            <a:ext cx="1009667" cy="2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Strategies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C39BC-E359-4D31-9CC7-B9DD13C22564}"/>
              </a:ext>
            </a:extLst>
          </p:cNvPr>
          <p:cNvSpPr txBox="1"/>
          <p:nvPr/>
        </p:nvSpPr>
        <p:spPr>
          <a:xfrm>
            <a:off x="5231652" y="785554"/>
            <a:ext cx="1224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Direct education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99B028-83F7-47DC-9C26-110BD6493238}"/>
              </a:ext>
            </a:extLst>
          </p:cNvPr>
          <p:cNvSpPr txBox="1"/>
          <p:nvPr/>
        </p:nvSpPr>
        <p:spPr>
          <a:xfrm>
            <a:off x="8610583" y="1855676"/>
            <a:ext cx="64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PSE change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ABFB6D-5E36-4262-87EA-743530752642}"/>
              </a:ext>
            </a:extLst>
          </p:cNvPr>
          <p:cNvSpPr txBox="1"/>
          <p:nvPr/>
        </p:nvSpPr>
        <p:spPr>
          <a:xfrm>
            <a:off x="5444635" y="5709696"/>
            <a:ext cx="868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Advocacy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709219-5B55-4B10-92F9-CAC8FE169969}"/>
              </a:ext>
            </a:extLst>
          </p:cNvPr>
          <p:cNvSpPr txBox="1"/>
          <p:nvPr/>
        </p:nvSpPr>
        <p:spPr>
          <a:xfrm>
            <a:off x="2337372" y="4510916"/>
            <a:ext cx="84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Coalition work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5454E0-211B-4133-BE61-1CE8596EAE58}"/>
              </a:ext>
            </a:extLst>
          </p:cNvPr>
          <p:cNvSpPr txBox="1"/>
          <p:nvPr/>
        </p:nvSpPr>
        <p:spPr>
          <a:xfrm>
            <a:off x="2440931" y="1854754"/>
            <a:ext cx="71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Indirect 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5FAB02-9E0A-4EAC-A877-6B7823718776}"/>
              </a:ext>
            </a:extLst>
          </p:cNvPr>
          <p:cNvSpPr txBox="1"/>
          <p:nvPr/>
        </p:nvSpPr>
        <p:spPr>
          <a:xfrm>
            <a:off x="8483757" y="4510915"/>
            <a:ext cx="82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Social marketing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7571A6-9CF3-42EF-A264-771FED892B20}"/>
              </a:ext>
            </a:extLst>
          </p:cNvPr>
          <p:cNvCxnSpPr>
            <a:cxnSpLocks/>
          </p:cNvCxnSpPr>
          <p:nvPr/>
        </p:nvCxnSpPr>
        <p:spPr>
          <a:xfrm flipH="1">
            <a:off x="6621607" y="680961"/>
            <a:ext cx="2752093" cy="8748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0B0890-EFDD-45F1-9B99-89F8F750D5F1}"/>
              </a:ext>
            </a:extLst>
          </p:cNvPr>
          <p:cNvCxnSpPr>
            <a:cxnSpLocks/>
          </p:cNvCxnSpPr>
          <p:nvPr/>
        </p:nvCxnSpPr>
        <p:spPr>
          <a:xfrm flipH="1">
            <a:off x="10300311" y="1832489"/>
            <a:ext cx="417966" cy="8668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A56D72D-A7ED-43DE-98AF-7E2ECBB9A826}"/>
              </a:ext>
            </a:extLst>
          </p:cNvPr>
          <p:cNvSpPr txBox="1"/>
          <p:nvPr/>
        </p:nvSpPr>
        <p:spPr>
          <a:xfrm>
            <a:off x="9186161" y="357796"/>
            <a:ext cx="20586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External Outcomes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265418-F747-4B22-89EB-B457DB808A11}"/>
              </a:ext>
            </a:extLst>
          </p:cNvPr>
          <p:cNvSpPr txBox="1"/>
          <p:nvPr/>
        </p:nvSpPr>
        <p:spPr>
          <a:xfrm>
            <a:off x="10403696" y="1221566"/>
            <a:ext cx="1768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Internal (Process) Outcomes</a:t>
            </a:r>
          </a:p>
        </p:txBody>
      </p:sp>
    </p:spTree>
    <p:extLst>
      <p:ext uri="{BB962C8B-B14F-4D97-AF65-F5344CB8AC3E}">
        <p14:creationId xmlns:p14="http://schemas.microsoft.com/office/powerpoint/2010/main" val="28652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7" grpId="0" animBg="1"/>
      <p:bldP spid="4" grpId="0" animBg="1"/>
      <p:bldP spid="3" grpId="0" animBg="1"/>
      <p:bldP spid="5" grpId="0"/>
      <p:bldP spid="6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1" grpId="0" animBg="1"/>
      <p:bldP spid="33" grpId="0"/>
      <p:bldP spid="7" grpId="0"/>
      <p:bldP spid="34" grpId="0"/>
      <p:bldP spid="35" grpId="0"/>
      <p:bldP spid="36" grpId="0"/>
      <p:bldP spid="37" grpId="0"/>
      <p:bldP spid="38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cbdf1e8f_0_6"/>
          <p:cNvSpPr txBox="1">
            <a:spLocks noGrp="1"/>
          </p:cNvSpPr>
          <p:nvPr>
            <p:ph type="title"/>
          </p:nvPr>
        </p:nvSpPr>
        <p:spPr>
          <a:xfrm>
            <a:off x="838200" y="514686"/>
            <a:ext cx="10515600" cy="66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did we get to Shared Outcomes?</a:t>
            </a:r>
            <a:endParaRPr dirty="0"/>
          </a:p>
        </p:txBody>
      </p:sp>
      <p:sp>
        <p:nvSpPr>
          <p:cNvPr id="83" name="Google Shape;83;g70cbdf1e8f_0_6"/>
          <p:cNvSpPr txBox="1">
            <a:spLocks noGrp="1"/>
          </p:cNvSpPr>
          <p:nvPr>
            <p:ph type="body" idx="1"/>
          </p:nvPr>
        </p:nvSpPr>
        <p:spPr>
          <a:xfrm>
            <a:off x="838200" y="1710812"/>
            <a:ext cx="10515600" cy="46325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Font typeface="Wingdings" panose="05000000000000000000" pitchFamily="2" charset="2"/>
              <a:buChar char="§"/>
            </a:pPr>
            <a:r>
              <a:rPr lang="en-US" sz="2200" dirty="0"/>
              <a:t>Review of individual Plans of Work and Outcome Statements</a:t>
            </a:r>
          </a:p>
          <a:p>
            <a:pPr indent="-4572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200" dirty="0"/>
              <a:t>Summer Institute Meeting – “Defining Success” exercise with BH &amp; HEAL colleagues</a:t>
            </a:r>
          </a:p>
          <a:p>
            <a:pPr indent="-4572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200" dirty="0"/>
              <a:t>Review of relevant frameworks</a:t>
            </a:r>
          </a:p>
          <a:p>
            <a:pPr lvl="1" indent="-457200">
              <a:buFont typeface="Arial" panose="020B0604020202020204" pitchFamily="34" charset="0"/>
              <a:buChar char="-"/>
            </a:pPr>
            <a:r>
              <a:rPr lang="en-US" sz="2200" dirty="0"/>
              <a:t>SNAP-Ed Evaluation Framework, health equity frameworks, etc.</a:t>
            </a:r>
          </a:p>
          <a:p>
            <a:pPr indent="-4572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200" dirty="0"/>
              <a:t>Shared outcomes working group</a:t>
            </a:r>
          </a:p>
          <a:p>
            <a:pPr indent="-4572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200" dirty="0"/>
              <a:t>Your feedback!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70264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86773C7-38E9-45EA-A1E6-95C612C68FF6}"/>
              </a:ext>
            </a:extLst>
          </p:cNvPr>
          <p:cNvSpPr/>
          <p:nvPr/>
        </p:nvSpPr>
        <p:spPr>
          <a:xfrm>
            <a:off x="2526997" y="564672"/>
            <a:ext cx="7138006" cy="134801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DED6A-C5A8-4390-A4EB-40703BD10AEC}"/>
              </a:ext>
            </a:extLst>
          </p:cNvPr>
          <p:cNvSpPr txBox="1"/>
          <p:nvPr/>
        </p:nvSpPr>
        <p:spPr>
          <a:xfrm>
            <a:off x="3990363" y="901609"/>
            <a:ext cx="421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Creating opportunities for health for all Wisconsin residents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E92A13-4CB7-43ED-A6A9-17806F6FDB89}"/>
              </a:ext>
            </a:extLst>
          </p:cNvPr>
          <p:cNvSpPr/>
          <p:nvPr/>
        </p:nvSpPr>
        <p:spPr>
          <a:xfrm>
            <a:off x="1788254" y="2249627"/>
            <a:ext cx="3212983" cy="1241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Improved physical and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behavioral health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3B1359-9F74-4D60-AE3B-1393B017648A}"/>
              </a:ext>
            </a:extLst>
          </p:cNvPr>
          <p:cNvSpPr/>
          <p:nvPr/>
        </p:nvSpPr>
        <p:spPr>
          <a:xfrm>
            <a:off x="7190765" y="2249626"/>
            <a:ext cx="3212983" cy="1241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Increased physical and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behavioral health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equity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AE2E192-826E-4F7C-A671-8BF2CA2EAED9}"/>
              </a:ext>
            </a:extLst>
          </p:cNvPr>
          <p:cNvSpPr/>
          <p:nvPr/>
        </p:nvSpPr>
        <p:spPr>
          <a:xfrm rot="18856029">
            <a:off x="6514962" y="3696491"/>
            <a:ext cx="679508" cy="25167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4A0A9C5-7441-4E71-8DA9-102C210A1DFF}"/>
              </a:ext>
            </a:extLst>
          </p:cNvPr>
          <p:cNvSpPr/>
          <p:nvPr/>
        </p:nvSpPr>
        <p:spPr>
          <a:xfrm rot="13432026">
            <a:off x="4992643" y="3716002"/>
            <a:ext cx="679508" cy="25167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53FE4A84-1587-406C-86D1-612C3F4F2D28}"/>
              </a:ext>
            </a:extLst>
          </p:cNvPr>
          <p:cNvSpPr/>
          <p:nvPr/>
        </p:nvSpPr>
        <p:spPr>
          <a:xfrm>
            <a:off x="5487925" y="2775273"/>
            <a:ext cx="1216152" cy="195793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987BC3-44E0-4208-8693-5BFCA147DC2D}"/>
              </a:ext>
            </a:extLst>
          </p:cNvPr>
          <p:cNvGrpSpPr/>
          <p:nvPr/>
        </p:nvGrpSpPr>
        <p:grpSpPr>
          <a:xfrm>
            <a:off x="1996580" y="4335666"/>
            <a:ext cx="8187656" cy="2300025"/>
            <a:chOff x="1996580" y="4335666"/>
            <a:chExt cx="8187656" cy="230002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EDDB442-9D1A-4854-9D19-DFA3F336EF25}"/>
                </a:ext>
              </a:extLst>
            </p:cNvPr>
            <p:cNvSpPr/>
            <p:nvPr/>
          </p:nvSpPr>
          <p:spPr>
            <a:xfrm>
              <a:off x="1996580" y="4335666"/>
              <a:ext cx="8187656" cy="23000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2BBC5D-8C60-483E-8DF1-C4F36C8700D7}"/>
                </a:ext>
              </a:extLst>
            </p:cNvPr>
            <p:cNvSpPr/>
            <p:nvPr/>
          </p:nvSpPr>
          <p:spPr>
            <a:xfrm>
              <a:off x="2383871" y="4562167"/>
              <a:ext cx="3212983" cy="76484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Healthy Eating &amp; Active Living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Outcomes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11164F-5D9B-40F6-9E18-6122A57883B3}"/>
                </a:ext>
              </a:extLst>
            </p:cNvPr>
            <p:cNvSpPr/>
            <p:nvPr/>
          </p:nvSpPr>
          <p:spPr>
            <a:xfrm>
              <a:off x="6595148" y="4562166"/>
              <a:ext cx="3212983" cy="76484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Behavioral Health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Outcomes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EE96666-BB7C-427E-99F9-B2DC4B36EEC8}"/>
                </a:ext>
              </a:extLst>
            </p:cNvPr>
            <p:cNvSpPr/>
            <p:nvPr/>
          </p:nvSpPr>
          <p:spPr>
            <a:xfrm>
              <a:off x="3812797" y="5889724"/>
              <a:ext cx="4555222" cy="5635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Coalition/Capacity Building Outcomes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F16536E8-20CF-419B-97D8-C603734CA3B9}"/>
                </a:ext>
              </a:extLst>
            </p:cNvPr>
            <p:cNvSpPr/>
            <p:nvPr/>
          </p:nvSpPr>
          <p:spPr>
            <a:xfrm rot="14995182" flipV="1">
              <a:off x="4444026" y="5562417"/>
              <a:ext cx="318530" cy="919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5F79AE10-E5E6-44C4-BF40-70F69A2F7C04}"/>
                </a:ext>
              </a:extLst>
            </p:cNvPr>
            <p:cNvSpPr/>
            <p:nvPr/>
          </p:nvSpPr>
          <p:spPr>
            <a:xfrm rot="17406082" flipV="1">
              <a:off x="7429495" y="5556380"/>
              <a:ext cx="318530" cy="919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7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40174EE-F736-4F94-BA43-EBEDBC122ADE}"/>
              </a:ext>
            </a:extLst>
          </p:cNvPr>
          <p:cNvGrpSpPr/>
          <p:nvPr/>
        </p:nvGrpSpPr>
        <p:grpSpPr>
          <a:xfrm>
            <a:off x="1052723" y="2159360"/>
            <a:ext cx="3553543" cy="2539279"/>
            <a:chOff x="1052723" y="2159360"/>
            <a:chExt cx="3553543" cy="253927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D404226-4631-4A33-B914-5CBF70FECB61}"/>
                </a:ext>
              </a:extLst>
            </p:cNvPr>
            <p:cNvSpPr/>
            <p:nvPr/>
          </p:nvSpPr>
          <p:spPr>
            <a:xfrm>
              <a:off x="1052723" y="2159360"/>
              <a:ext cx="3553543" cy="2539279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5DB2A77-F092-4E25-A693-63138D791633}"/>
                </a:ext>
              </a:extLst>
            </p:cNvPr>
            <p:cNvSpPr/>
            <p:nvPr/>
          </p:nvSpPr>
          <p:spPr>
            <a:xfrm>
              <a:off x="1316593" y="2490586"/>
              <a:ext cx="1366280" cy="420411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/>
                <a:t>Group A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9F433D79-1FB0-4891-ADA7-48B33DB68B1B}"/>
                </a:ext>
              </a:extLst>
            </p:cNvPr>
            <p:cNvSpPr/>
            <p:nvPr/>
          </p:nvSpPr>
          <p:spPr>
            <a:xfrm>
              <a:off x="1315201" y="3137541"/>
              <a:ext cx="2376665" cy="420411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/>
                <a:t>Group B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022D60AF-EB7E-42AE-96FA-C117D818C5FF}"/>
                </a:ext>
              </a:extLst>
            </p:cNvPr>
            <p:cNvSpPr/>
            <p:nvPr/>
          </p:nvSpPr>
          <p:spPr>
            <a:xfrm>
              <a:off x="1315202" y="3767829"/>
              <a:ext cx="978789" cy="42041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/>
                <a:t>Group C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9089686-B55D-491B-85C4-73B1A20B269F}"/>
                </a:ext>
              </a:extLst>
            </p:cNvPr>
            <p:cNvCxnSpPr>
              <a:cxnSpLocks/>
            </p:cNvCxnSpPr>
            <p:nvPr/>
          </p:nvCxnSpPr>
          <p:spPr>
            <a:xfrm>
              <a:off x="4206873" y="2354297"/>
              <a:ext cx="0" cy="1927041"/>
            </a:xfrm>
            <a:prstGeom prst="line">
              <a:avLst/>
            </a:prstGeom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5C5B78-7EDF-428D-95C5-D3217FF9630C}"/>
                </a:ext>
              </a:extLst>
            </p:cNvPr>
            <p:cNvSpPr txBox="1"/>
            <p:nvPr/>
          </p:nvSpPr>
          <p:spPr>
            <a:xfrm>
              <a:off x="3923096" y="4315894"/>
              <a:ext cx="567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goal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1A29D7-4950-4581-9AD4-0BF564F5A356}"/>
              </a:ext>
            </a:extLst>
          </p:cNvPr>
          <p:cNvGrpSpPr/>
          <p:nvPr/>
        </p:nvGrpSpPr>
        <p:grpSpPr>
          <a:xfrm>
            <a:off x="6757676" y="266921"/>
            <a:ext cx="3553543" cy="2539279"/>
            <a:chOff x="6757676" y="266921"/>
            <a:chExt cx="3553543" cy="253927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92217F7-30B3-4FDD-B015-367B8F18484B}"/>
                </a:ext>
              </a:extLst>
            </p:cNvPr>
            <p:cNvSpPr/>
            <p:nvPr/>
          </p:nvSpPr>
          <p:spPr>
            <a:xfrm>
              <a:off x="6757676" y="266921"/>
              <a:ext cx="3553543" cy="2539279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872C5E1-8AA7-4B5E-844C-6071FABF4F44}"/>
                </a:ext>
              </a:extLst>
            </p:cNvPr>
            <p:cNvGrpSpPr/>
            <p:nvPr/>
          </p:nvGrpSpPr>
          <p:grpSpPr>
            <a:xfrm>
              <a:off x="7020153" y="461858"/>
              <a:ext cx="3190916" cy="2269374"/>
              <a:chOff x="7020153" y="461858"/>
              <a:chExt cx="3190916" cy="2269374"/>
            </a:xfrm>
          </p:grpSpPr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434AAA93-E9A3-4D80-828B-E1C2A5B41D88}"/>
                  </a:ext>
                </a:extLst>
              </p:cNvPr>
              <p:cNvSpPr/>
              <p:nvPr/>
            </p:nvSpPr>
            <p:spPr>
              <a:xfrm>
                <a:off x="7021545" y="598147"/>
                <a:ext cx="2117582" cy="420411"/>
              </a:xfrm>
              <a:prstGeom prst="rightArrow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b="1" dirty="0"/>
                  <a:t>Group A</a:t>
                </a:r>
              </a:p>
            </p:txBody>
          </p: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0C11777C-C957-45AC-B026-C6B1DBFF7462}"/>
                  </a:ext>
                </a:extLst>
              </p:cNvPr>
              <p:cNvSpPr/>
              <p:nvPr/>
            </p:nvSpPr>
            <p:spPr>
              <a:xfrm>
                <a:off x="7020153" y="1245102"/>
                <a:ext cx="2817063" cy="420411"/>
              </a:xfrm>
              <a:prstGeom prst="rightArrow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b="1" dirty="0"/>
                  <a:t>Group B</a:t>
                </a:r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8F70AFB6-12FD-4B07-93DD-D27254C70482}"/>
                  </a:ext>
                </a:extLst>
              </p:cNvPr>
              <p:cNvSpPr/>
              <p:nvPr/>
            </p:nvSpPr>
            <p:spPr>
              <a:xfrm>
                <a:off x="7020154" y="1875390"/>
                <a:ext cx="1686350" cy="420411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b="1" dirty="0"/>
                  <a:t>Group C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9E1C65B-7465-4C75-88E4-C947908B6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11826" y="461858"/>
                <a:ext cx="0" cy="1927041"/>
              </a:xfrm>
              <a:prstGeom prst="line">
                <a:avLst/>
              </a:prstGeom>
              <a:ln w="2857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1CF442-D215-462D-BA7B-371FEC340A49}"/>
                  </a:ext>
                </a:extLst>
              </p:cNvPr>
              <p:cNvSpPr txBox="1"/>
              <p:nvPr/>
            </p:nvSpPr>
            <p:spPr>
              <a:xfrm>
                <a:off x="9628049" y="2423455"/>
                <a:ext cx="5830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goal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D3181A-0588-40CD-A236-6C7687F9C383}"/>
              </a:ext>
            </a:extLst>
          </p:cNvPr>
          <p:cNvGrpSpPr/>
          <p:nvPr/>
        </p:nvGrpSpPr>
        <p:grpSpPr>
          <a:xfrm>
            <a:off x="6288250" y="3254417"/>
            <a:ext cx="4492394" cy="3336662"/>
            <a:chOff x="6425851" y="3254417"/>
            <a:chExt cx="4492394" cy="333666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24129CE-C531-4B35-BD50-77FB77248E30}"/>
                </a:ext>
              </a:extLst>
            </p:cNvPr>
            <p:cNvSpPr/>
            <p:nvPr/>
          </p:nvSpPr>
          <p:spPr>
            <a:xfrm>
              <a:off x="6425851" y="3254417"/>
              <a:ext cx="4492394" cy="3336662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A3DAFFA7-2965-43F8-AA64-63F7D1FA1C14}"/>
                </a:ext>
              </a:extLst>
            </p:cNvPr>
            <p:cNvSpPr/>
            <p:nvPr/>
          </p:nvSpPr>
          <p:spPr>
            <a:xfrm>
              <a:off x="6757676" y="3701820"/>
              <a:ext cx="3295127" cy="552428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/>
                <a:t>Group A</a:t>
              </a: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2E690779-F35B-4BFE-B4EF-C167F9327F57}"/>
                </a:ext>
              </a:extLst>
            </p:cNvPr>
            <p:cNvSpPr/>
            <p:nvPr/>
          </p:nvSpPr>
          <p:spPr>
            <a:xfrm>
              <a:off x="6755917" y="4551932"/>
              <a:ext cx="3296897" cy="552428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/>
                <a:t>Group B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7AE27243-4FDD-466D-B75D-DFB40FCCDE3F}"/>
                </a:ext>
              </a:extLst>
            </p:cNvPr>
            <p:cNvSpPr/>
            <p:nvPr/>
          </p:nvSpPr>
          <p:spPr>
            <a:xfrm>
              <a:off x="6755918" y="5380143"/>
              <a:ext cx="3296902" cy="55242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/>
                <a:t>Group C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989C7A1-7CED-4700-8AFB-B924E4D45A53}"/>
                </a:ext>
              </a:extLst>
            </p:cNvPr>
            <p:cNvCxnSpPr>
              <a:cxnSpLocks/>
            </p:cNvCxnSpPr>
            <p:nvPr/>
          </p:nvCxnSpPr>
          <p:spPr>
            <a:xfrm>
              <a:off x="10411573" y="3522734"/>
              <a:ext cx="0" cy="2532169"/>
            </a:xfrm>
            <a:prstGeom prst="line">
              <a:avLst/>
            </a:prstGeom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ED63A3-57C6-4B22-A1C7-72CBD2973F71}"/>
                </a:ext>
              </a:extLst>
            </p:cNvPr>
            <p:cNvSpPr txBox="1"/>
            <p:nvPr/>
          </p:nvSpPr>
          <p:spPr>
            <a:xfrm>
              <a:off x="10121648" y="6098695"/>
              <a:ext cx="717501" cy="404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goal</a:t>
              </a:r>
            </a:p>
          </p:txBody>
        </p:sp>
      </p:grp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EC85B41-ED46-429D-9776-80470A11D85E}"/>
              </a:ext>
            </a:extLst>
          </p:cNvPr>
          <p:cNvSpPr/>
          <p:nvPr/>
        </p:nvSpPr>
        <p:spPr>
          <a:xfrm rot="20142881">
            <a:off x="4918174" y="1708468"/>
            <a:ext cx="1268361" cy="17324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29CBB3D-A9DE-403B-8CD9-E3FC12D7D817}"/>
              </a:ext>
            </a:extLst>
          </p:cNvPr>
          <p:cNvSpPr/>
          <p:nvPr/>
        </p:nvSpPr>
        <p:spPr>
          <a:xfrm rot="1603399">
            <a:off x="4745034" y="4956500"/>
            <a:ext cx="1268361" cy="17324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C5E5CC-2555-4D65-8DC3-588347CD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75" y="267608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How we integrate equity into HWB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A2B6F8-5121-4C5B-A508-F26B7956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753" y="1671146"/>
            <a:ext cx="9312490" cy="491924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Individual self-reflection and critical analyses around racism, privilege and equity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Knowledge of health equity and health inequities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dirty="0">
                <a:solidFill>
                  <a:schemeClr val="tx1"/>
                </a:solidFill>
              </a:rPr>
              <a:t>Both broadly as concepts and locally in terms of the specific challenges faced by communities where we work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Partnership building with impacted communities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dirty="0">
                <a:solidFill>
                  <a:schemeClr val="tx1"/>
                </a:solidFill>
              </a:rPr>
              <a:t>Includes partnering with impacted communities in the assessment and prioritization of needs as well as the development and implementation of responses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Integration of culturally-responsive and linguistically-appropriate approaches, strategies and interventions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Proportionate universalism approach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dirty="0">
                <a:solidFill>
                  <a:schemeClr val="tx1"/>
                </a:solidFill>
              </a:rPr>
              <a:t>Application of interventions selectively according to circumstances and in proportion to need</a:t>
            </a:r>
          </a:p>
        </p:txBody>
      </p:sp>
    </p:spTree>
    <p:extLst>
      <p:ext uri="{BB962C8B-B14F-4D97-AF65-F5344CB8AC3E}">
        <p14:creationId xmlns:p14="http://schemas.microsoft.com/office/powerpoint/2010/main" val="40556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10 Points 3">
            <a:extLst>
              <a:ext uri="{FF2B5EF4-FFF2-40B4-BE49-F238E27FC236}">
                <a16:creationId xmlns:a16="http://schemas.microsoft.com/office/drawing/2014/main" id="{A5E7460A-2174-4DA2-AB33-4EC186F2EDF1}"/>
              </a:ext>
            </a:extLst>
          </p:cNvPr>
          <p:cNvSpPr/>
          <p:nvPr/>
        </p:nvSpPr>
        <p:spPr>
          <a:xfrm>
            <a:off x="1319228" y="918746"/>
            <a:ext cx="2533650" cy="2510254"/>
          </a:xfrm>
          <a:prstGeom prst="star10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Increase in healthy dietary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E0DEE-F4DF-4135-8AAC-5BA025C92D30}"/>
              </a:ext>
            </a:extLst>
          </p:cNvPr>
          <p:cNvSpPr txBox="1"/>
          <p:nvPr/>
        </p:nvSpPr>
        <p:spPr>
          <a:xfrm>
            <a:off x="1047967" y="328573"/>
            <a:ext cx="30761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Shared outcome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EE5AD-3EFE-428A-AB78-0479DEC5E96E}"/>
              </a:ext>
            </a:extLst>
          </p:cNvPr>
          <p:cNvSpPr txBox="1"/>
          <p:nvPr/>
        </p:nvSpPr>
        <p:spPr>
          <a:xfrm>
            <a:off x="5329233" y="2151114"/>
            <a:ext cx="205370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This is the goal we are trying to achieve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7E9B58-9026-4DD2-A024-B16234226C41}"/>
              </a:ext>
            </a:extLst>
          </p:cNvPr>
          <p:cNvCxnSpPr>
            <a:cxnSpLocks/>
          </p:cNvCxnSpPr>
          <p:nvPr/>
        </p:nvCxnSpPr>
        <p:spPr>
          <a:xfrm flipH="1" flipV="1">
            <a:off x="3984956" y="2151114"/>
            <a:ext cx="1236348" cy="1944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619862-60C2-4CA1-B1E4-C11EAC5DACF3}"/>
              </a:ext>
            </a:extLst>
          </p:cNvPr>
          <p:cNvSpPr txBox="1"/>
          <p:nvPr/>
        </p:nvSpPr>
        <p:spPr>
          <a:xfrm>
            <a:off x="9372460" y="2234317"/>
            <a:ext cx="2819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Also important …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1500" dirty="0"/>
              <a:t>Different groups may be starting in different places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0AECA5-0DD0-4668-B009-CC9D83736210}"/>
              </a:ext>
            </a:extLst>
          </p:cNvPr>
          <p:cNvCxnSpPr>
            <a:cxnSpLocks/>
          </p:cNvCxnSpPr>
          <p:nvPr/>
        </p:nvCxnSpPr>
        <p:spPr>
          <a:xfrm flipH="1">
            <a:off x="8420470" y="3396096"/>
            <a:ext cx="932690" cy="6363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87F97D2-BB02-48BA-9C42-3FD256A8CC8B}"/>
              </a:ext>
            </a:extLst>
          </p:cNvPr>
          <p:cNvSpPr txBox="1"/>
          <p:nvPr/>
        </p:nvSpPr>
        <p:spPr>
          <a:xfrm>
            <a:off x="6226373" y="4550982"/>
            <a:ext cx="651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Group 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AE8C39-57BE-4E57-B869-9F02FC2DB5D1}"/>
              </a:ext>
            </a:extLst>
          </p:cNvPr>
          <p:cNvSpPr txBox="1"/>
          <p:nvPr/>
        </p:nvSpPr>
        <p:spPr>
          <a:xfrm>
            <a:off x="1923328" y="4559474"/>
            <a:ext cx="2747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/>
              <a:t>These differences are the result of differential conditions in the places where people live, learn, work, and play (historical and contemporary), structural racism, etc.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86EF27B-393F-43C7-9FF4-0C84750358FC}"/>
              </a:ext>
            </a:extLst>
          </p:cNvPr>
          <p:cNvCxnSpPr/>
          <p:nvPr/>
        </p:nvCxnSpPr>
        <p:spPr>
          <a:xfrm>
            <a:off x="4830703" y="5289510"/>
            <a:ext cx="78120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75ED933-EB1F-4172-805E-D17E8CE4D23B}"/>
              </a:ext>
            </a:extLst>
          </p:cNvPr>
          <p:cNvCxnSpPr>
            <a:cxnSpLocks/>
          </p:cNvCxnSpPr>
          <p:nvPr/>
        </p:nvCxnSpPr>
        <p:spPr>
          <a:xfrm flipV="1">
            <a:off x="4821051" y="4890819"/>
            <a:ext cx="691594" cy="3968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E70996-CDF7-4538-B988-1426296F9072}"/>
              </a:ext>
            </a:extLst>
          </p:cNvPr>
          <p:cNvCxnSpPr>
            <a:cxnSpLocks/>
          </p:cNvCxnSpPr>
          <p:nvPr/>
        </p:nvCxnSpPr>
        <p:spPr>
          <a:xfrm>
            <a:off x="4839984" y="5298138"/>
            <a:ext cx="645544" cy="3925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44E501F0-9883-4193-B12A-EE5D70C34663}"/>
              </a:ext>
            </a:extLst>
          </p:cNvPr>
          <p:cNvSpPr/>
          <p:nvPr/>
        </p:nvSpPr>
        <p:spPr>
          <a:xfrm>
            <a:off x="6481534" y="381730"/>
            <a:ext cx="2819540" cy="1494152"/>
          </a:xfrm>
          <a:prstGeom prst="cloud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Consider</a:t>
            </a:r>
            <a:r>
              <a:rPr lang="en-US" sz="1500" dirty="0"/>
              <a:t>: is this goal shared by the communities with whom we work?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2718C5-16C6-41BE-AA8E-4CF112640419}"/>
              </a:ext>
            </a:extLst>
          </p:cNvPr>
          <p:cNvGrpSpPr/>
          <p:nvPr/>
        </p:nvGrpSpPr>
        <p:grpSpPr>
          <a:xfrm>
            <a:off x="5781327" y="4129170"/>
            <a:ext cx="3553543" cy="2539279"/>
            <a:chOff x="5781327" y="4129170"/>
            <a:chExt cx="3553543" cy="253927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726F9C2-AAA1-41B6-B84B-3A9554A82B9C}"/>
                </a:ext>
              </a:extLst>
            </p:cNvPr>
            <p:cNvSpPr/>
            <p:nvPr/>
          </p:nvSpPr>
          <p:spPr>
            <a:xfrm>
              <a:off x="5781327" y="4129170"/>
              <a:ext cx="3553543" cy="2539279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C6330F2-D47E-49ED-AE49-B7681E4D016C}"/>
                </a:ext>
              </a:extLst>
            </p:cNvPr>
            <p:cNvSpPr/>
            <p:nvPr/>
          </p:nvSpPr>
          <p:spPr>
            <a:xfrm>
              <a:off x="6045197" y="4460396"/>
              <a:ext cx="1366280" cy="420411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/>
                <a:t>Group A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F081802E-E98A-46AA-A9D5-BE2443EA4C02}"/>
                </a:ext>
              </a:extLst>
            </p:cNvPr>
            <p:cNvSpPr/>
            <p:nvPr/>
          </p:nvSpPr>
          <p:spPr>
            <a:xfrm>
              <a:off x="6043805" y="5107351"/>
              <a:ext cx="2376665" cy="420411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/>
                <a:t>Group B</a:t>
              </a: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DD075519-E757-4981-893D-E85EBEA32B85}"/>
                </a:ext>
              </a:extLst>
            </p:cNvPr>
            <p:cNvSpPr/>
            <p:nvPr/>
          </p:nvSpPr>
          <p:spPr>
            <a:xfrm>
              <a:off x="6043806" y="5737639"/>
              <a:ext cx="978789" cy="42041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/>
                <a:t>Group C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FFD5C91-DD63-4D88-9846-65C125BE8401}"/>
                </a:ext>
              </a:extLst>
            </p:cNvPr>
            <p:cNvCxnSpPr>
              <a:cxnSpLocks/>
            </p:cNvCxnSpPr>
            <p:nvPr/>
          </p:nvCxnSpPr>
          <p:spPr>
            <a:xfrm>
              <a:off x="8935477" y="4324107"/>
              <a:ext cx="0" cy="1927041"/>
            </a:xfrm>
            <a:prstGeom prst="line">
              <a:avLst/>
            </a:prstGeom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A8787E-6230-4546-9268-66C72D4035FD}"/>
                </a:ext>
              </a:extLst>
            </p:cNvPr>
            <p:cNvSpPr txBox="1"/>
            <p:nvPr/>
          </p:nvSpPr>
          <p:spPr>
            <a:xfrm>
              <a:off x="8651700" y="6285704"/>
              <a:ext cx="567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goal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8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34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1893-B206-4F8E-884A-C7D82E96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768" y="868988"/>
            <a:ext cx="2991032" cy="1200190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Different approaches or interventions may be needed to move each group toward the desired outcome or 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DBD97-CB2B-4980-B23A-D77239F09763}"/>
              </a:ext>
            </a:extLst>
          </p:cNvPr>
          <p:cNvSpPr txBox="1"/>
          <p:nvPr/>
        </p:nvSpPr>
        <p:spPr>
          <a:xfrm>
            <a:off x="706049" y="269450"/>
            <a:ext cx="330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Equitable approach …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56A6197-B749-49CB-9371-836D43F39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159527"/>
              </p:ext>
            </p:extLst>
          </p:nvPr>
        </p:nvGraphicFramePr>
        <p:xfrm>
          <a:off x="1929832" y="2376501"/>
          <a:ext cx="5987982" cy="375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2180D3CE-3708-4466-B430-833142CDC666}"/>
              </a:ext>
            </a:extLst>
          </p:cNvPr>
          <p:cNvGrpSpPr/>
          <p:nvPr/>
        </p:nvGrpSpPr>
        <p:grpSpPr>
          <a:xfrm>
            <a:off x="3318863" y="5428411"/>
            <a:ext cx="3209920" cy="1160139"/>
            <a:chOff x="3318863" y="5428411"/>
            <a:chExt cx="3209920" cy="116013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84D4AB4-48A8-4DED-8888-427F6A903FB1}"/>
                </a:ext>
              </a:extLst>
            </p:cNvPr>
            <p:cNvCxnSpPr/>
            <p:nvPr/>
          </p:nvCxnSpPr>
          <p:spPr>
            <a:xfrm flipV="1">
              <a:off x="4923823" y="5428411"/>
              <a:ext cx="0" cy="7839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2F2379-63B5-4F1D-8BB9-DE4B8E2F9CB8}"/>
                </a:ext>
              </a:extLst>
            </p:cNvPr>
            <p:cNvSpPr txBox="1"/>
            <p:nvPr/>
          </p:nvSpPr>
          <p:spPr>
            <a:xfrm>
              <a:off x="3318863" y="6249996"/>
              <a:ext cx="3209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Shared Strategies/Activities</a:t>
              </a: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37D88E-9C04-404F-AD0E-C32FFDE49D5E}"/>
              </a:ext>
            </a:extLst>
          </p:cNvPr>
          <p:cNvSpPr/>
          <p:nvPr/>
        </p:nvSpPr>
        <p:spPr>
          <a:xfrm>
            <a:off x="8378187" y="3964889"/>
            <a:ext cx="790575" cy="5715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6D887B-17F6-4A7B-B05E-5A04703A14EC}"/>
              </a:ext>
            </a:extLst>
          </p:cNvPr>
          <p:cNvSpPr/>
          <p:nvPr/>
        </p:nvSpPr>
        <p:spPr>
          <a:xfrm>
            <a:off x="9629135" y="3679544"/>
            <a:ext cx="1639382" cy="114219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Desired Outcomes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08A93DC-8AE6-440E-9B93-7D5DF6C60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226633"/>
              </p:ext>
            </p:extLst>
          </p:nvPr>
        </p:nvGraphicFramePr>
        <p:xfrm>
          <a:off x="8939182" y="582821"/>
          <a:ext cx="2341278" cy="204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3342AF1-9B2D-414B-B7FE-BE62D7FFD12A}"/>
              </a:ext>
            </a:extLst>
          </p:cNvPr>
          <p:cNvSpPr txBox="1"/>
          <p:nvPr/>
        </p:nvSpPr>
        <p:spPr>
          <a:xfrm>
            <a:off x="5959348" y="216550"/>
            <a:ext cx="2155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 need to focus more resources on priority populations to work toward health equity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C24C49-E961-4531-851D-52320ABFEC1B}"/>
              </a:ext>
            </a:extLst>
          </p:cNvPr>
          <p:cNvSpPr/>
          <p:nvPr/>
        </p:nvSpPr>
        <p:spPr>
          <a:xfrm>
            <a:off x="8716450" y="722321"/>
            <a:ext cx="2743561" cy="177165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AC8CAE-7CAC-4C6A-A4BD-5B67CB8DE65A}"/>
              </a:ext>
            </a:extLst>
          </p:cNvPr>
          <p:cNvCxnSpPr>
            <a:cxnSpLocks/>
          </p:cNvCxnSpPr>
          <p:nvPr/>
        </p:nvCxnSpPr>
        <p:spPr>
          <a:xfrm>
            <a:off x="7974967" y="722321"/>
            <a:ext cx="608318" cy="2933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DCACD5-C04B-43BC-8072-015E50BE87FC}"/>
              </a:ext>
            </a:extLst>
          </p:cNvPr>
          <p:cNvSpPr txBox="1"/>
          <p:nvPr/>
        </p:nvSpPr>
        <p:spPr>
          <a:xfrm>
            <a:off x="10088230" y="1372607"/>
            <a:ext cx="890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Priority Population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32C14E-738F-40A5-8736-40B562F93742}"/>
              </a:ext>
            </a:extLst>
          </p:cNvPr>
          <p:cNvGrpSpPr/>
          <p:nvPr/>
        </p:nvGrpSpPr>
        <p:grpSpPr>
          <a:xfrm>
            <a:off x="8716450" y="5694491"/>
            <a:ext cx="2520828" cy="936146"/>
            <a:chOff x="8716450" y="5694491"/>
            <a:chExt cx="2520828" cy="936146"/>
          </a:xfrm>
        </p:grpSpPr>
        <p:sp>
          <p:nvSpPr>
            <p:cNvPr id="7" name="Callout: Bent Line with No Border 6">
              <a:extLst>
                <a:ext uri="{FF2B5EF4-FFF2-40B4-BE49-F238E27FC236}">
                  <a16:creationId xmlns:a16="http://schemas.microsoft.com/office/drawing/2014/main" id="{7E604B11-BF12-40D6-80AF-302A2BAD90E0}"/>
                </a:ext>
              </a:extLst>
            </p:cNvPr>
            <p:cNvSpPr/>
            <p:nvPr/>
          </p:nvSpPr>
          <p:spPr>
            <a:xfrm flipV="1">
              <a:off x="8716450" y="5694491"/>
              <a:ext cx="2520828" cy="936146"/>
            </a:xfrm>
            <a:prstGeom prst="callout2">
              <a:avLst/>
            </a:prstGeom>
            <a:solidFill>
              <a:schemeClr val="accent3">
                <a:alpha val="54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E611E6-32BA-41F1-B417-74F88F41DE58}"/>
                </a:ext>
              </a:extLst>
            </p:cNvPr>
            <p:cNvSpPr txBox="1"/>
            <p:nvPr/>
          </p:nvSpPr>
          <p:spPr>
            <a:xfrm flipH="1">
              <a:off x="8828958" y="5793232"/>
              <a:ext cx="2295811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Partner with communities to ensure buy-in and cultural/linguistic fit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6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  <p:bldP spid="16" grpId="0" animBg="1"/>
      <p:bldGraphic spid="18" grpId="0">
        <p:bldAsOne/>
      </p:bldGraphic>
      <p:bldP spid="19" grpId="0"/>
      <p:bldP spid="20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E945-8492-8149-AB4A-DB984C60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Review &amp; Reflection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03864-6A2E-F945-B1F2-AFAD3C6FC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the HWB Shared Outcomes</a:t>
            </a:r>
          </a:p>
          <a:p>
            <a:endParaRPr lang="en-US" dirty="0"/>
          </a:p>
          <a:p>
            <a:r>
              <a:rPr lang="en-US" dirty="0"/>
              <a:t>What questions emerge for you?</a:t>
            </a:r>
          </a:p>
          <a:p>
            <a:endParaRPr lang="en-US" dirty="0"/>
          </a:p>
          <a:p>
            <a:r>
              <a:rPr lang="en-US" dirty="0"/>
              <a:t>How does your work connect to these outcomes?</a:t>
            </a:r>
          </a:p>
        </p:txBody>
      </p:sp>
    </p:spTree>
    <p:extLst>
      <p:ext uri="{BB962C8B-B14F-4D97-AF65-F5344CB8AC3E}">
        <p14:creationId xmlns:p14="http://schemas.microsoft.com/office/powerpoint/2010/main" val="29374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cbdf1e8f_0_0"/>
          <p:cNvSpPr txBox="1">
            <a:spLocks noGrp="1"/>
          </p:cNvSpPr>
          <p:nvPr>
            <p:ph type="title"/>
          </p:nvPr>
        </p:nvSpPr>
        <p:spPr>
          <a:xfrm>
            <a:off x="722585" y="134866"/>
            <a:ext cx="11101553" cy="111207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Overarching objectives - Institute Breakouts</a:t>
            </a:r>
            <a:endParaRPr dirty="0"/>
          </a:p>
        </p:txBody>
      </p:sp>
      <p:sp>
        <p:nvSpPr>
          <p:cNvPr id="71" name="Google Shape;71;g70cbdf1e8f_0_0"/>
          <p:cNvSpPr txBox="1">
            <a:spLocks noGrp="1"/>
          </p:cNvSpPr>
          <p:nvPr>
            <p:ph type="body" idx="1"/>
          </p:nvPr>
        </p:nvSpPr>
        <p:spPr>
          <a:xfrm>
            <a:off x="609600" y="1843790"/>
            <a:ext cx="9956700" cy="463021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3E3E3E"/>
                </a:solidFill>
                <a:highlight>
                  <a:srgbClr val="FFFFFF"/>
                </a:highlight>
              </a:rPr>
              <a:t>Create a shared vision, understanding and connection to Extension programming focus and priorities.</a:t>
            </a:r>
          </a:p>
          <a:p>
            <a:pPr marL="38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3000"/>
              <a:buNone/>
            </a:pPr>
            <a:endParaRPr sz="3000" dirty="0">
              <a:solidFill>
                <a:srgbClr val="3E3E3E"/>
              </a:solidFill>
              <a:highlight>
                <a:srgbClr val="FFFFFF"/>
              </a:highlight>
            </a:endParaRPr>
          </a:p>
          <a:p>
            <a:pPr marL="4953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3E3E3E"/>
                </a:solidFill>
                <a:highlight>
                  <a:srgbClr val="FFFFFF"/>
                </a:highlight>
              </a:rPr>
              <a:t>Advance Extension program planning processes and progress.</a:t>
            </a:r>
          </a:p>
          <a:p>
            <a:pPr marL="38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3000"/>
              <a:buNone/>
            </a:pPr>
            <a:endParaRPr sz="3000" dirty="0">
              <a:solidFill>
                <a:srgbClr val="3E3E3E"/>
              </a:solidFill>
              <a:highlight>
                <a:srgbClr val="FFFFFF"/>
              </a:highlight>
            </a:endParaRPr>
          </a:p>
          <a:p>
            <a:pPr marL="4953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3000"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3E3E3E"/>
                </a:solidFill>
                <a:highlight>
                  <a:srgbClr val="FFFFFF"/>
                </a:highlight>
              </a:rPr>
              <a:t>Build capacity in advancing racial equity in program planning processes.</a:t>
            </a:r>
            <a:endParaRPr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FA41-B60A-4642-B061-CE33A706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HWB Breakout Agenda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A63A6-EE8D-164E-8E22-5293E2F53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Monday: </a:t>
            </a:r>
          </a:p>
          <a:p>
            <a:pPr lvl="1"/>
            <a:r>
              <a:rPr lang="en-US" dirty="0"/>
              <a:t>Program planning processes</a:t>
            </a:r>
          </a:p>
          <a:p>
            <a:pPr lvl="1"/>
            <a:r>
              <a:rPr lang="en-US" dirty="0"/>
              <a:t>Review HWB outcomes</a:t>
            </a:r>
          </a:p>
          <a:p>
            <a:r>
              <a:rPr lang="en-US" dirty="0"/>
              <a:t>Tuesday: </a:t>
            </a:r>
          </a:p>
          <a:p>
            <a:pPr lvl="1"/>
            <a:r>
              <a:rPr lang="en-US" dirty="0"/>
              <a:t>Building capacity for action</a:t>
            </a:r>
          </a:p>
          <a:p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2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7689-6CCC-8842-8746-21E31ABC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to know who’s in the room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D260F-D3F1-3C4C-BA7C-6518C93D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0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E3D3CA-497F-DF4A-8949-964566A97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59" y="0"/>
            <a:ext cx="8737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959" dirty="0"/>
              <a:t>Creating opportunities for health</a:t>
            </a:r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0">
              <a:buNone/>
            </a:pPr>
            <a:r>
              <a:rPr lang="en-US" dirty="0"/>
              <a:t>Health is a state of complete physical, mental and social well-being and not merely the absence of disease or infirmity.</a:t>
            </a: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296E4-BAC2-6641-9462-EE76B9912CC7}"/>
              </a:ext>
            </a:extLst>
          </p:cNvPr>
          <p:cNvSpPr/>
          <p:nvPr/>
        </p:nvSpPr>
        <p:spPr>
          <a:xfrm>
            <a:off x="558207" y="5730657"/>
            <a:ext cx="10923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4245"/>
                </a:solidFill>
                <a:latin typeface="Arial" panose="020B0604020202020204" pitchFamily="34" charset="0"/>
              </a:rPr>
              <a:t>Preamble to the Constitution of WHO as adopted by the International Health Conference, New York, 19 June - 22 July 1946; signed on 22 July 1946 by the representatives of 61 States (Official Records of WHO, no. 2, p. 100) and entered into force on 7 April 1948</a:t>
            </a:r>
            <a:endParaRPr lang="en-US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4D803A9B-1276-734F-A36F-AA46E7947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54" y="1401442"/>
            <a:ext cx="5047628" cy="39259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2A0C5-0ABC-2846-A3F3-BE95F03AAF52}"/>
              </a:ext>
            </a:extLst>
          </p:cNvPr>
          <p:cNvSpPr/>
          <p:nvPr/>
        </p:nvSpPr>
        <p:spPr>
          <a:xfrm>
            <a:off x="558207" y="6359587"/>
            <a:ext cx="11347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Open Sans"/>
              </a:rPr>
              <a:t>Frieden, TR. A Framework for Public Health Action: The Health Impact Pyramid. (2010) </a:t>
            </a:r>
            <a:r>
              <a:rPr lang="en-US" i="1" dirty="0">
                <a:solidFill>
                  <a:srgbClr val="3E3E3E"/>
                </a:solidFill>
                <a:latin typeface="Open Sans"/>
              </a:rPr>
              <a:t>AJPH. </a:t>
            </a:r>
            <a:r>
              <a:rPr lang="en-US" dirty="0">
                <a:solidFill>
                  <a:srgbClr val="3E3E3E"/>
                </a:solidFill>
                <a:latin typeface="Open Sans"/>
              </a:rPr>
              <a:t>100 (4): 590-595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7270-3F5D-C140-97F1-77CADC74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recap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C06A9-ECFA-2345-A5E2-9BC6DE52D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Program affiliations</a:t>
            </a:r>
          </a:p>
          <a:p>
            <a:r>
              <a:rPr lang="en-US" dirty="0"/>
              <a:t>Program planning</a:t>
            </a:r>
          </a:p>
          <a:p>
            <a:pPr lvl="1"/>
            <a:r>
              <a:rPr lang="en-US" dirty="0"/>
              <a:t>Develop program plans of work</a:t>
            </a:r>
          </a:p>
          <a:p>
            <a:pPr lvl="1"/>
            <a:r>
              <a:rPr lang="en-US" dirty="0"/>
              <a:t>Process facilitated by Program Managers – colleague engagement expected</a:t>
            </a:r>
          </a:p>
          <a:p>
            <a:pPr lvl="1"/>
            <a:r>
              <a:rPr lang="en-US" dirty="0"/>
              <a:t>Longer term, multi-year</a:t>
            </a:r>
          </a:p>
          <a:p>
            <a:r>
              <a:rPr lang="en-US" dirty="0"/>
              <a:t>Commitment to equity, justice and fairness</a:t>
            </a:r>
          </a:p>
        </p:txBody>
      </p:sp>
    </p:spTree>
    <p:extLst>
      <p:ext uri="{BB962C8B-B14F-4D97-AF65-F5344CB8AC3E}">
        <p14:creationId xmlns:p14="http://schemas.microsoft.com/office/powerpoint/2010/main" val="353227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cbdf1e8f_0_6"/>
          <p:cNvSpPr txBox="1">
            <a:spLocks noGrp="1"/>
          </p:cNvSpPr>
          <p:nvPr>
            <p:ph type="title"/>
          </p:nvPr>
        </p:nvSpPr>
        <p:spPr>
          <a:xfrm>
            <a:off x="838200" y="367542"/>
            <a:ext cx="10515600" cy="66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Program Plans of Work</a:t>
            </a:r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AADFB1-38CC-47E3-87FE-CDDC17F60CBA}"/>
              </a:ext>
            </a:extLst>
          </p:cNvPr>
          <p:cNvSpPr/>
          <p:nvPr/>
        </p:nvSpPr>
        <p:spPr>
          <a:xfrm>
            <a:off x="4014609" y="1571700"/>
            <a:ext cx="4572000" cy="666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HWB Shared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F373E2-815E-474E-82DB-4A610B91CF33}"/>
              </a:ext>
            </a:extLst>
          </p:cNvPr>
          <p:cNvSpPr/>
          <p:nvPr/>
        </p:nvSpPr>
        <p:spPr>
          <a:xfrm>
            <a:off x="8586609" y="2952033"/>
            <a:ext cx="3228622" cy="666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/>
              <a:t>FoodWIse</a:t>
            </a:r>
            <a:r>
              <a:rPr lang="en-US" sz="1500" dirty="0"/>
              <a:t> (FW) </a:t>
            </a:r>
          </a:p>
          <a:p>
            <a:pPr algn="ctr"/>
            <a:r>
              <a:rPr lang="en-US" sz="1500" dirty="0"/>
              <a:t>SNAP-Ed 3-Year Plan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028F8-D0AD-47A1-903B-CBB2B90B4DC0}"/>
              </a:ext>
            </a:extLst>
          </p:cNvPr>
          <p:cNvSpPr/>
          <p:nvPr/>
        </p:nvSpPr>
        <p:spPr>
          <a:xfrm>
            <a:off x="785987" y="2952033"/>
            <a:ext cx="3228622" cy="666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Behavioral Health (BH) </a:t>
            </a:r>
          </a:p>
          <a:p>
            <a:pPr algn="ctr"/>
            <a:r>
              <a:rPr lang="en-US" sz="1500" dirty="0"/>
              <a:t>Program Plan of 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50886-9A1A-4024-A9EF-79CFF4EDE0C7}"/>
              </a:ext>
            </a:extLst>
          </p:cNvPr>
          <p:cNvSpPr/>
          <p:nvPr/>
        </p:nvSpPr>
        <p:spPr>
          <a:xfrm>
            <a:off x="4686298" y="2952033"/>
            <a:ext cx="3228622" cy="666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Healthy Eating Active Living (HEAL) Program Plan of Work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E2F28A-294E-43C6-B4A6-CD9DCE1B4D42}"/>
              </a:ext>
            </a:extLst>
          </p:cNvPr>
          <p:cNvSpPr/>
          <p:nvPr/>
        </p:nvSpPr>
        <p:spPr>
          <a:xfrm>
            <a:off x="3574769" y="4731866"/>
            <a:ext cx="1174045" cy="488522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BH POW</a:t>
            </a: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11856697-98D4-4A36-8842-D48BB74FC57B}"/>
              </a:ext>
            </a:extLst>
          </p:cNvPr>
          <p:cNvSpPr/>
          <p:nvPr/>
        </p:nvSpPr>
        <p:spPr>
          <a:xfrm>
            <a:off x="486987" y="4194160"/>
            <a:ext cx="1067687" cy="1969674"/>
          </a:xfrm>
          <a:prstGeom prst="flowChartOnlineStorag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48484B-37AB-46FA-ACBB-6B14E95DAFBC}"/>
              </a:ext>
            </a:extLst>
          </p:cNvPr>
          <p:cNvSpPr/>
          <p:nvPr/>
        </p:nvSpPr>
        <p:spPr>
          <a:xfrm>
            <a:off x="2641334" y="5660071"/>
            <a:ext cx="1174045" cy="488522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BH POW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EC79F7-6E25-4293-8FCE-E3E8BAA6FA28}"/>
              </a:ext>
            </a:extLst>
          </p:cNvPr>
          <p:cNvSpPr/>
          <p:nvPr/>
        </p:nvSpPr>
        <p:spPr>
          <a:xfrm>
            <a:off x="1730253" y="4476523"/>
            <a:ext cx="1174045" cy="488522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BH POW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6D1364-54AF-41E1-90CF-36045B9E20FF}"/>
              </a:ext>
            </a:extLst>
          </p:cNvPr>
          <p:cNvSpPr/>
          <p:nvPr/>
        </p:nvSpPr>
        <p:spPr>
          <a:xfrm>
            <a:off x="7135663" y="4690475"/>
            <a:ext cx="1174045" cy="488522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HEAL POW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762DC1-DE6C-49F6-9947-5EF85A54D4E2}"/>
              </a:ext>
            </a:extLst>
          </p:cNvPr>
          <p:cNvSpPr/>
          <p:nvPr/>
        </p:nvSpPr>
        <p:spPr>
          <a:xfrm>
            <a:off x="5853359" y="5568359"/>
            <a:ext cx="1174045" cy="488522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HEAL POW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D9DDD8-EA95-4C10-83EB-0037DE699BE6}"/>
              </a:ext>
            </a:extLst>
          </p:cNvPr>
          <p:cNvSpPr/>
          <p:nvPr/>
        </p:nvSpPr>
        <p:spPr>
          <a:xfrm>
            <a:off x="5107509" y="4311718"/>
            <a:ext cx="1174045" cy="488522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HEAL POW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EA8123-4EFD-4344-A106-EFEE9F5899DE}"/>
              </a:ext>
            </a:extLst>
          </p:cNvPr>
          <p:cNvSpPr/>
          <p:nvPr/>
        </p:nvSpPr>
        <p:spPr>
          <a:xfrm>
            <a:off x="8696540" y="5171549"/>
            <a:ext cx="1261531" cy="488522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FW project workbook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08DB12-1366-4F63-A6F1-674355152224}"/>
              </a:ext>
            </a:extLst>
          </p:cNvPr>
          <p:cNvSpPr/>
          <p:nvPr/>
        </p:nvSpPr>
        <p:spPr>
          <a:xfrm>
            <a:off x="10344903" y="5717742"/>
            <a:ext cx="1261531" cy="488522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FW project workbook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C8AC7C3-84CE-4BB3-80B9-A40010A2C154}"/>
              </a:ext>
            </a:extLst>
          </p:cNvPr>
          <p:cNvSpPr/>
          <p:nvPr/>
        </p:nvSpPr>
        <p:spPr>
          <a:xfrm>
            <a:off x="9859748" y="4378550"/>
            <a:ext cx="1261531" cy="488522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FW project workbook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2DA83133-7384-4721-AD25-9D44FA7DEFFE}"/>
              </a:ext>
            </a:extLst>
          </p:cNvPr>
          <p:cNvSpPr/>
          <p:nvPr/>
        </p:nvSpPr>
        <p:spPr>
          <a:xfrm>
            <a:off x="1840089" y="6518189"/>
            <a:ext cx="9019822" cy="339811"/>
          </a:xfrm>
          <a:prstGeom prst="round2SameRect">
            <a:avLst/>
          </a:prstGeom>
          <a:solidFill>
            <a:schemeClr val="accent3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NEEDS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23DC30B9-16B1-4BB2-8DD0-A7D7A6D19845}"/>
              </a:ext>
            </a:extLst>
          </p:cNvPr>
          <p:cNvSpPr/>
          <p:nvPr/>
        </p:nvSpPr>
        <p:spPr>
          <a:xfrm rot="5400000">
            <a:off x="6064512" y="2536174"/>
            <a:ext cx="472193" cy="133165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A98F2521-DBBB-4208-A3A6-E4CC78B0E060}"/>
              </a:ext>
            </a:extLst>
          </p:cNvPr>
          <p:cNvSpPr/>
          <p:nvPr/>
        </p:nvSpPr>
        <p:spPr>
          <a:xfrm rot="7510441">
            <a:off x="4020809" y="2526450"/>
            <a:ext cx="472193" cy="133165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3E5502D7-2598-45EC-AC7F-BE559CE1786C}"/>
              </a:ext>
            </a:extLst>
          </p:cNvPr>
          <p:cNvSpPr/>
          <p:nvPr/>
        </p:nvSpPr>
        <p:spPr>
          <a:xfrm rot="3373939">
            <a:off x="8110894" y="2536172"/>
            <a:ext cx="472193" cy="133165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5E3F87-EF4E-45C2-B843-89565025B34F}"/>
              </a:ext>
            </a:extLst>
          </p:cNvPr>
          <p:cNvCxnSpPr/>
          <p:nvPr/>
        </p:nvCxnSpPr>
        <p:spPr>
          <a:xfrm flipV="1">
            <a:off x="2174005" y="5144908"/>
            <a:ext cx="128230" cy="123908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9D930B-2D25-493B-8D25-2F9AE593219E}"/>
              </a:ext>
            </a:extLst>
          </p:cNvPr>
          <p:cNvCxnSpPr>
            <a:cxnSpLocks/>
          </p:cNvCxnSpPr>
          <p:nvPr/>
        </p:nvCxnSpPr>
        <p:spPr>
          <a:xfrm flipV="1">
            <a:off x="7624828" y="5386378"/>
            <a:ext cx="77699" cy="100764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86015D-16FF-49A7-A913-136C67C0386B}"/>
              </a:ext>
            </a:extLst>
          </p:cNvPr>
          <p:cNvCxnSpPr>
            <a:cxnSpLocks/>
          </p:cNvCxnSpPr>
          <p:nvPr/>
        </p:nvCxnSpPr>
        <p:spPr>
          <a:xfrm flipV="1">
            <a:off x="9012954" y="5801226"/>
            <a:ext cx="127679" cy="59279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12784A2-5E42-40D6-A141-8942DBE6D31C}"/>
              </a:ext>
            </a:extLst>
          </p:cNvPr>
          <p:cNvCxnSpPr>
            <a:cxnSpLocks/>
          </p:cNvCxnSpPr>
          <p:nvPr/>
        </p:nvCxnSpPr>
        <p:spPr>
          <a:xfrm flipV="1">
            <a:off x="9620548" y="5042522"/>
            <a:ext cx="761545" cy="133400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8B1CFE-0836-45B3-AE2D-A4B4E0713B3B}"/>
              </a:ext>
            </a:extLst>
          </p:cNvPr>
          <p:cNvCxnSpPr>
            <a:cxnSpLocks/>
          </p:cNvCxnSpPr>
          <p:nvPr/>
        </p:nvCxnSpPr>
        <p:spPr>
          <a:xfrm flipH="1" flipV="1">
            <a:off x="4333106" y="5380129"/>
            <a:ext cx="326529" cy="101399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566F703-DD1A-48A3-BFD2-1ACD39369C73}"/>
              </a:ext>
            </a:extLst>
          </p:cNvPr>
          <p:cNvCxnSpPr>
            <a:cxnSpLocks/>
          </p:cNvCxnSpPr>
          <p:nvPr/>
        </p:nvCxnSpPr>
        <p:spPr>
          <a:xfrm flipV="1">
            <a:off x="5315002" y="4983411"/>
            <a:ext cx="311086" cy="141071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2DA681C-CF81-47B6-9DAF-3E82B6F3FF89}"/>
              </a:ext>
            </a:extLst>
          </p:cNvPr>
          <p:cNvCxnSpPr>
            <a:cxnSpLocks/>
          </p:cNvCxnSpPr>
          <p:nvPr/>
        </p:nvCxnSpPr>
        <p:spPr>
          <a:xfrm flipH="1" flipV="1">
            <a:off x="6810262" y="6196746"/>
            <a:ext cx="176229" cy="17978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33DB06D-BC05-4088-9E4C-BE373B528304}"/>
              </a:ext>
            </a:extLst>
          </p:cNvPr>
          <p:cNvCxnSpPr>
            <a:cxnSpLocks/>
          </p:cNvCxnSpPr>
          <p:nvPr/>
        </p:nvCxnSpPr>
        <p:spPr>
          <a:xfrm flipH="1" flipV="1">
            <a:off x="3673790" y="6196240"/>
            <a:ext cx="260598" cy="18079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7FD8DA4-1CAC-477D-998E-57A1E42745E8}"/>
              </a:ext>
            </a:extLst>
          </p:cNvPr>
          <p:cNvCxnSpPr>
            <a:cxnSpLocks/>
          </p:cNvCxnSpPr>
          <p:nvPr/>
        </p:nvCxnSpPr>
        <p:spPr>
          <a:xfrm flipV="1">
            <a:off x="10051919" y="6176071"/>
            <a:ext cx="292984" cy="20792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EC2E14E-D24D-41FA-A1C5-62028F21C91A}"/>
              </a:ext>
            </a:extLst>
          </p:cNvPr>
          <p:cNvCxnSpPr>
            <a:cxnSpLocks/>
          </p:cNvCxnSpPr>
          <p:nvPr/>
        </p:nvCxnSpPr>
        <p:spPr>
          <a:xfrm flipH="1">
            <a:off x="2294229" y="3804081"/>
            <a:ext cx="105464" cy="5382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1287546-3E50-48A6-9174-77D42F5496B8}"/>
              </a:ext>
            </a:extLst>
          </p:cNvPr>
          <p:cNvCxnSpPr>
            <a:cxnSpLocks/>
          </p:cNvCxnSpPr>
          <p:nvPr/>
        </p:nvCxnSpPr>
        <p:spPr>
          <a:xfrm flipH="1">
            <a:off x="9343932" y="3825429"/>
            <a:ext cx="225771" cy="1217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CE00B77-5A79-40CC-8CFD-0803B5B075C8}"/>
              </a:ext>
            </a:extLst>
          </p:cNvPr>
          <p:cNvCxnSpPr>
            <a:cxnSpLocks/>
          </p:cNvCxnSpPr>
          <p:nvPr/>
        </p:nvCxnSpPr>
        <p:spPr>
          <a:xfrm>
            <a:off x="10245185" y="3780580"/>
            <a:ext cx="199435" cy="4523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A8CF645-7CB4-45CC-ACDE-A268272D6528}"/>
              </a:ext>
            </a:extLst>
          </p:cNvPr>
          <p:cNvCxnSpPr>
            <a:cxnSpLocks/>
          </p:cNvCxnSpPr>
          <p:nvPr/>
        </p:nvCxnSpPr>
        <p:spPr>
          <a:xfrm flipH="1">
            <a:off x="6476204" y="3826932"/>
            <a:ext cx="251714" cy="16366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2DDC68A-216F-4DAE-840F-D9718F19BC3C}"/>
              </a:ext>
            </a:extLst>
          </p:cNvPr>
          <p:cNvCxnSpPr>
            <a:cxnSpLocks/>
          </p:cNvCxnSpPr>
          <p:nvPr/>
        </p:nvCxnSpPr>
        <p:spPr>
          <a:xfrm>
            <a:off x="5694531" y="3799843"/>
            <a:ext cx="0" cy="3691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DA86058-30E4-4EB2-AD14-324B7DAA2764}"/>
              </a:ext>
            </a:extLst>
          </p:cNvPr>
          <p:cNvCxnSpPr>
            <a:cxnSpLocks/>
          </p:cNvCxnSpPr>
          <p:nvPr/>
        </p:nvCxnSpPr>
        <p:spPr>
          <a:xfrm>
            <a:off x="3025155" y="3799843"/>
            <a:ext cx="184134" cy="1726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268B641-5A54-4989-96A4-734CC1988A50}"/>
              </a:ext>
            </a:extLst>
          </p:cNvPr>
          <p:cNvCxnSpPr>
            <a:cxnSpLocks/>
          </p:cNvCxnSpPr>
          <p:nvPr/>
        </p:nvCxnSpPr>
        <p:spPr>
          <a:xfrm>
            <a:off x="3636343" y="3799843"/>
            <a:ext cx="378266" cy="7666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9E1E120-5244-4FC9-BFE6-FA99A86033D3}"/>
              </a:ext>
            </a:extLst>
          </p:cNvPr>
          <p:cNvCxnSpPr>
            <a:cxnSpLocks/>
          </p:cNvCxnSpPr>
          <p:nvPr/>
        </p:nvCxnSpPr>
        <p:spPr>
          <a:xfrm>
            <a:off x="7221820" y="3826932"/>
            <a:ext cx="430412" cy="6459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C0A62E2-1D1E-45F0-8462-E27FFCAB61BB}"/>
              </a:ext>
            </a:extLst>
          </p:cNvPr>
          <p:cNvCxnSpPr>
            <a:cxnSpLocks/>
          </p:cNvCxnSpPr>
          <p:nvPr/>
        </p:nvCxnSpPr>
        <p:spPr>
          <a:xfrm flipH="1">
            <a:off x="11119743" y="3810038"/>
            <a:ext cx="325853" cy="18187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B4378CD-1592-4ACB-85DC-7E5624B4F6CB}"/>
              </a:ext>
            </a:extLst>
          </p:cNvPr>
          <p:cNvSpPr txBox="1"/>
          <p:nvPr/>
        </p:nvSpPr>
        <p:spPr>
          <a:xfrm>
            <a:off x="469247" y="4766180"/>
            <a:ext cx="9337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Individual* Plans of Work (POW)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5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25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5" grpId="0" animBg="1"/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DBEA6-2530-4D4D-A3BB-764E1EEB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Evaluation Framework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27345-B215-402F-A74C-E2C45CE44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043" y="3581242"/>
            <a:ext cx="9310633" cy="1500187"/>
          </a:xfrm>
        </p:spPr>
        <p:txBody>
          <a:bodyPr>
            <a:normAutofit/>
          </a:bodyPr>
          <a:lstStyle/>
          <a:p>
            <a:r>
              <a:rPr lang="en-US" sz="3200" dirty="0"/>
              <a:t>Shared Outcomes and Integrating Equity</a:t>
            </a:r>
          </a:p>
        </p:txBody>
      </p:sp>
    </p:spTree>
    <p:extLst>
      <p:ext uri="{BB962C8B-B14F-4D97-AF65-F5344CB8AC3E}">
        <p14:creationId xmlns:p14="http://schemas.microsoft.com/office/powerpoint/2010/main" val="3951472398"/>
      </p:ext>
    </p:extLst>
  </p:cSld>
  <p:clrMapOvr>
    <a:masterClrMapping/>
  </p:clrMapOvr>
</p:sld>
</file>

<file path=ppt/theme/theme1.xml><?xml version="1.0" encoding="utf-8"?>
<a:theme xmlns:a="http://schemas.openxmlformats.org/drawingml/2006/main" name="Widescreen_Re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873</Words>
  <Application>Microsoft Macintosh PowerPoint</Application>
  <PresentationFormat>Widescreen</PresentationFormat>
  <Paragraphs>176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Wingdings</vt:lpstr>
      <vt:lpstr>Widescreen_Red</vt:lpstr>
      <vt:lpstr>Health &amp; Well-Being Institute </vt:lpstr>
      <vt:lpstr>Overarching objectives - Institute Breakouts</vt:lpstr>
      <vt:lpstr>HWB Breakout Agenda Overview</vt:lpstr>
      <vt:lpstr>Getting to know who’s in the room</vt:lpstr>
      <vt:lpstr>PowerPoint Presentation</vt:lpstr>
      <vt:lpstr>Creating opportunities for health</vt:lpstr>
      <vt:lpstr>Quick recap</vt:lpstr>
      <vt:lpstr>Program Plans of Work</vt:lpstr>
      <vt:lpstr>Evaluation Framework </vt:lpstr>
      <vt:lpstr>PowerPoint Presentation</vt:lpstr>
      <vt:lpstr>How did we get to Shared Outcomes?</vt:lpstr>
      <vt:lpstr>PowerPoint Presentation</vt:lpstr>
      <vt:lpstr>PowerPoint Presentation</vt:lpstr>
      <vt:lpstr>How we integrate equity into HWB </vt:lpstr>
      <vt:lpstr>PowerPoint Presentation</vt:lpstr>
      <vt:lpstr>PowerPoint Presentation</vt:lpstr>
      <vt:lpstr>Individual Review &amp; Reflection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&amp; Well-Being Institute</dc:title>
  <dc:creator>Jen Park-Mroch</dc:creator>
  <cp:lastModifiedBy>Amber Canto</cp:lastModifiedBy>
  <cp:revision>61</cp:revision>
  <dcterms:created xsi:type="dcterms:W3CDTF">2019-08-12T20:00:11Z</dcterms:created>
  <dcterms:modified xsi:type="dcterms:W3CDTF">2019-11-18T22:35:23Z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0x0101001F3BFE18B5FEA144AD3C19D57B3D78DA</vt:lpwstr>
  </property>
</Properties>
</file>