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8" r:id="rId10"/>
    <p:sldId id="270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44" autoAdjust="0"/>
  </p:normalViewPr>
  <p:slideViewPr>
    <p:cSldViewPr snapToGrid="0" snapToObjects="1">
      <p:cViewPr>
        <p:scale>
          <a:sx n="123" d="100"/>
          <a:sy n="123" d="100"/>
        </p:scale>
        <p:origin x="12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163999&amp;picture=doctor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12" Type="http://schemas.openxmlformats.org/officeDocument/2006/relationships/hyperlink" Target="http://pngimg.com/download/17495" TargetMode="External"/><Relationship Id="rId2" Type="http://schemas.openxmlformats.org/officeDocument/2006/relationships/hyperlink" Target="https://www.romancemeetslife.com/2014/07/children-who-believe-in-god-and-bible.html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://www.freeimageslive.co.uk/free_stock_image/math-learning-jp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0" Type="http://schemas.openxmlformats.org/officeDocument/2006/relationships/hyperlink" Target="http://jobsanger.blogspot.com/2012/06/republicans-wrong-on-health-care-reform.html" TargetMode="External"/><Relationship Id="rId4" Type="http://schemas.openxmlformats.org/officeDocument/2006/relationships/hyperlink" Target="https://pixabay.com/en/writing-pen-man-boy-male-ink-1149962/" TargetMode="External"/><Relationship Id="rId9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163999&amp;picture=doctor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12" Type="http://schemas.openxmlformats.org/officeDocument/2006/relationships/hyperlink" Target="http://pngimg.com/download/17495" TargetMode="External"/><Relationship Id="rId2" Type="http://schemas.openxmlformats.org/officeDocument/2006/relationships/hyperlink" Target="https://www.romancemeetslife.com/2014/07/children-who-believe-in-god-and-bible.html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://www.freeimageslive.co.uk/free_stock_image/math-learning-jp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0" Type="http://schemas.openxmlformats.org/officeDocument/2006/relationships/hyperlink" Target="http://jobsanger.blogspot.com/2012/06/republicans-wrong-on-health-care-reform.html" TargetMode="External"/><Relationship Id="rId4" Type="http://schemas.openxmlformats.org/officeDocument/2006/relationships/hyperlink" Target="https://pixabay.com/en/writing-pen-man-boy-male-ink-1149962/" TargetMode="External"/><Relationship Id="rId9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8C5C9-6C1B-4C5E-8F13-98D79EE6DA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F64C4-FBEE-4F25-9F0A-F8D27D618795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82F5114B-2A94-4985-BC09-C57D6CA654D2}" type="parTrans" cxnId="{3A30F17B-45FE-40A8-B683-E57CFEB0E85E}">
      <dgm:prSet/>
      <dgm:spPr/>
      <dgm:t>
        <a:bodyPr/>
        <a:lstStyle/>
        <a:p>
          <a:endParaRPr lang="en-US"/>
        </a:p>
      </dgm:t>
    </dgm:pt>
    <dgm:pt modelId="{7AA7C1E9-06A9-4B41-AF7F-498C7ED62879}" type="sibTrans" cxnId="{3A30F17B-45FE-40A8-B683-E57CFEB0E85E}">
      <dgm:prSet/>
      <dgm:spPr/>
      <dgm:t>
        <a:bodyPr/>
        <a:lstStyle/>
        <a:p>
          <a:endParaRPr lang="en-US"/>
        </a:p>
      </dgm:t>
    </dgm:pt>
    <dgm:pt modelId="{03A5506F-4DEF-47E8-8C89-EC9FC7C4DA71}">
      <dgm:prSet phldrT="[Text]"/>
      <dgm:spPr/>
      <dgm:t>
        <a:bodyPr/>
        <a:lstStyle/>
        <a:p>
          <a:r>
            <a:rPr lang="en-US" dirty="0"/>
            <a:t>Writing</a:t>
          </a:r>
        </a:p>
      </dgm:t>
    </dgm:pt>
    <dgm:pt modelId="{B200457D-3B5C-45A8-AF1D-35FFA140AC0F}" type="parTrans" cxnId="{9AFFF41D-BAEA-40E8-BE3B-62577CAB8874}">
      <dgm:prSet/>
      <dgm:spPr/>
      <dgm:t>
        <a:bodyPr/>
        <a:lstStyle/>
        <a:p>
          <a:endParaRPr lang="en-US"/>
        </a:p>
      </dgm:t>
    </dgm:pt>
    <dgm:pt modelId="{CD7A33D8-3BC1-47D4-8F90-7CDB6AEC3C9A}" type="sibTrans" cxnId="{9AFFF41D-BAEA-40E8-BE3B-62577CAB8874}">
      <dgm:prSet/>
      <dgm:spPr/>
      <dgm:t>
        <a:bodyPr/>
        <a:lstStyle/>
        <a:p>
          <a:endParaRPr lang="en-US"/>
        </a:p>
      </dgm:t>
    </dgm:pt>
    <dgm:pt modelId="{0A837838-E523-425A-8F2B-3AAA1A169882}">
      <dgm:prSet phldrT="[Text]"/>
      <dgm:spPr/>
      <dgm:t>
        <a:bodyPr/>
        <a:lstStyle/>
        <a:p>
          <a:r>
            <a:rPr lang="en-US" dirty="0"/>
            <a:t>Numeracy</a:t>
          </a:r>
        </a:p>
      </dgm:t>
    </dgm:pt>
    <dgm:pt modelId="{55D744A3-5A4A-4372-A6B2-753610397876}" type="parTrans" cxnId="{9EEE9AA2-F63C-4867-BA8E-4B284F990889}">
      <dgm:prSet/>
      <dgm:spPr/>
      <dgm:t>
        <a:bodyPr/>
        <a:lstStyle/>
        <a:p>
          <a:endParaRPr lang="en-US"/>
        </a:p>
      </dgm:t>
    </dgm:pt>
    <dgm:pt modelId="{3622CE96-02FE-471E-87EB-39D80B01A17F}" type="sibTrans" cxnId="{9EEE9AA2-F63C-4867-BA8E-4B284F990889}">
      <dgm:prSet/>
      <dgm:spPr/>
      <dgm:t>
        <a:bodyPr/>
        <a:lstStyle/>
        <a:p>
          <a:endParaRPr lang="en-US"/>
        </a:p>
      </dgm:t>
    </dgm:pt>
    <dgm:pt modelId="{320C331B-402B-45B2-B28A-8444CC0AE8EC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1C434D58-7EC7-4104-A431-92E5149EE942}" type="parTrans" cxnId="{969B827E-DA30-408E-B044-D5E3F41350F2}">
      <dgm:prSet/>
      <dgm:spPr/>
      <dgm:t>
        <a:bodyPr/>
        <a:lstStyle/>
        <a:p>
          <a:endParaRPr lang="en-US"/>
        </a:p>
      </dgm:t>
    </dgm:pt>
    <dgm:pt modelId="{5B65BE5D-4D89-4A60-8796-6D41D91CBEB6}" type="sibTrans" cxnId="{969B827E-DA30-408E-B044-D5E3F41350F2}">
      <dgm:prSet/>
      <dgm:spPr/>
      <dgm:t>
        <a:bodyPr/>
        <a:lstStyle/>
        <a:p>
          <a:endParaRPr lang="en-US"/>
        </a:p>
      </dgm:t>
    </dgm:pt>
    <dgm:pt modelId="{F2333D77-E88A-4D20-A5D4-70A4CE685DC4}">
      <dgm:prSet phldrT="[Text]"/>
      <dgm:spPr/>
      <dgm:t>
        <a:bodyPr/>
        <a:lstStyle/>
        <a:p>
          <a:r>
            <a:rPr lang="en-US" dirty="0"/>
            <a:t>Politics</a:t>
          </a:r>
        </a:p>
      </dgm:t>
    </dgm:pt>
    <dgm:pt modelId="{0601EC9E-40C6-4158-BD65-4E61040E85AE}" type="parTrans" cxnId="{5363A987-791A-4019-A8EF-6F27767E8281}">
      <dgm:prSet/>
      <dgm:spPr/>
      <dgm:t>
        <a:bodyPr/>
        <a:lstStyle/>
        <a:p>
          <a:endParaRPr lang="en-US"/>
        </a:p>
      </dgm:t>
    </dgm:pt>
    <dgm:pt modelId="{6EB959D5-1FDA-4F6A-9FD7-55A456763D49}" type="sibTrans" cxnId="{5363A987-791A-4019-A8EF-6F27767E8281}">
      <dgm:prSet/>
      <dgm:spPr/>
      <dgm:t>
        <a:bodyPr/>
        <a:lstStyle/>
        <a:p>
          <a:endParaRPr lang="en-US"/>
        </a:p>
      </dgm:t>
    </dgm:pt>
    <dgm:pt modelId="{A67519EE-D346-4461-A85E-94A1D3EFD609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EA757364-536D-4DCF-B7A7-035943091AEF}" type="parTrans" cxnId="{698D9991-4083-4CC8-AD9D-6324B6E5343D}">
      <dgm:prSet/>
      <dgm:spPr/>
      <dgm:t>
        <a:bodyPr/>
        <a:lstStyle/>
        <a:p>
          <a:endParaRPr lang="en-US"/>
        </a:p>
      </dgm:t>
    </dgm:pt>
    <dgm:pt modelId="{AF7EC5CC-9DE1-42AD-94FA-9206A07E873A}" type="sibTrans" cxnId="{698D9991-4083-4CC8-AD9D-6324B6E5343D}">
      <dgm:prSet/>
      <dgm:spPr/>
      <dgm:t>
        <a:bodyPr/>
        <a:lstStyle/>
        <a:p>
          <a:endParaRPr lang="en-US"/>
        </a:p>
      </dgm:t>
    </dgm:pt>
    <dgm:pt modelId="{9D0753F6-65AF-4414-A70C-55F91B261C09}" type="pres">
      <dgm:prSet presAssocID="{84C8C5C9-6C1B-4C5E-8F13-98D79EE6DA64}" presName="Name0" presStyleCnt="0">
        <dgm:presLayoutVars>
          <dgm:dir/>
          <dgm:resizeHandles val="exact"/>
        </dgm:presLayoutVars>
      </dgm:prSet>
      <dgm:spPr/>
    </dgm:pt>
    <dgm:pt modelId="{B5EA9686-7946-4284-B560-7B3E5024AA85}" type="pres">
      <dgm:prSet presAssocID="{2EFF64C4-FBEE-4F25-9F0A-F8D27D618795}" presName="compNode" presStyleCnt="0"/>
      <dgm:spPr/>
    </dgm:pt>
    <dgm:pt modelId="{243A3071-2215-4D53-A7F3-0057EE5CAFBE}" type="pres">
      <dgm:prSet presAssocID="{2EFF64C4-FBEE-4F25-9F0A-F8D27D618795}" presName="pictRect" presStyleLbl="node1" presStyleIdx="0" presStyleCnt="6" custLinFactNeighborX="12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3000" b="-3000"/>
          </a:stretch>
        </a:blipFill>
        <a:ln>
          <a:solidFill>
            <a:srgbClr val="C00000"/>
          </a:solidFill>
        </a:ln>
      </dgm:spPr>
    </dgm:pt>
    <dgm:pt modelId="{43848DE7-B2B5-4871-8C7C-78B42F534E8D}" type="pres">
      <dgm:prSet presAssocID="{2EFF64C4-FBEE-4F25-9F0A-F8D27D618795}" presName="textRect" presStyleLbl="revTx" presStyleIdx="0" presStyleCnt="6">
        <dgm:presLayoutVars>
          <dgm:bulletEnabled val="1"/>
        </dgm:presLayoutVars>
      </dgm:prSet>
      <dgm:spPr/>
    </dgm:pt>
    <dgm:pt modelId="{F266C9F3-4F78-4D9C-B843-63117CE27406}" type="pres">
      <dgm:prSet presAssocID="{7AA7C1E9-06A9-4B41-AF7F-498C7ED62879}" presName="sibTrans" presStyleLbl="sibTrans2D1" presStyleIdx="0" presStyleCnt="0"/>
      <dgm:spPr/>
    </dgm:pt>
    <dgm:pt modelId="{3A05ED2D-6475-46BF-98B5-9D68B4599D15}" type="pres">
      <dgm:prSet presAssocID="{03A5506F-4DEF-47E8-8C89-EC9FC7C4DA71}" presName="compNode" presStyleCnt="0"/>
      <dgm:spPr/>
    </dgm:pt>
    <dgm:pt modelId="{2382E9DF-8501-46F2-9FE3-DF7C771E6B56}" type="pres">
      <dgm:prSet presAssocID="{03A5506F-4DEF-47E8-8C89-EC9FC7C4DA71}" presName="pictRect" presStyleLbl="node1" presStyleIdx="1" presStyleCnt="6" custLinFactNeighborX="12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>
          <a:solidFill>
            <a:srgbClr val="C00000"/>
          </a:solidFill>
        </a:ln>
      </dgm:spPr>
    </dgm:pt>
    <dgm:pt modelId="{46AE32AB-A929-472E-AFEF-9BE6562B405D}" type="pres">
      <dgm:prSet presAssocID="{03A5506F-4DEF-47E8-8C89-EC9FC7C4DA71}" presName="textRect" presStyleLbl="revTx" presStyleIdx="1" presStyleCnt="6">
        <dgm:presLayoutVars>
          <dgm:bulletEnabled val="1"/>
        </dgm:presLayoutVars>
      </dgm:prSet>
      <dgm:spPr/>
    </dgm:pt>
    <dgm:pt modelId="{57C7D7CF-762F-4E10-B292-A567C5987F68}" type="pres">
      <dgm:prSet presAssocID="{CD7A33D8-3BC1-47D4-8F90-7CDB6AEC3C9A}" presName="sibTrans" presStyleLbl="sibTrans2D1" presStyleIdx="0" presStyleCnt="0"/>
      <dgm:spPr/>
    </dgm:pt>
    <dgm:pt modelId="{CD6CCA0F-23FD-40ED-A8E1-1C4B00F75808}" type="pres">
      <dgm:prSet presAssocID="{0A837838-E523-425A-8F2B-3AAA1A169882}" presName="compNode" presStyleCnt="0"/>
      <dgm:spPr/>
    </dgm:pt>
    <dgm:pt modelId="{4334CF9D-AAEF-4AEA-B256-0C0417387537}" type="pres">
      <dgm:prSet presAssocID="{0A837838-E523-425A-8F2B-3AAA1A169882}" presName="pictRect" presStyleLbl="node1" presStyleIdx="2" presStyleCnt="6" custLinFactNeighborX="12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  <a:ln>
          <a:solidFill>
            <a:srgbClr val="C00000"/>
          </a:solidFill>
        </a:ln>
      </dgm:spPr>
    </dgm:pt>
    <dgm:pt modelId="{6A3FA952-607E-4D13-AC5B-C484B9E08F1A}" type="pres">
      <dgm:prSet presAssocID="{0A837838-E523-425A-8F2B-3AAA1A169882}" presName="textRect" presStyleLbl="revTx" presStyleIdx="2" presStyleCnt="6">
        <dgm:presLayoutVars>
          <dgm:bulletEnabled val="1"/>
        </dgm:presLayoutVars>
      </dgm:prSet>
      <dgm:spPr/>
    </dgm:pt>
    <dgm:pt modelId="{9D9D5F44-D87A-45A3-90DC-664ED99F469A}" type="pres">
      <dgm:prSet presAssocID="{3622CE96-02FE-471E-87EB-39D80B01A17F}" presName="sibTrans" presStyleLbl="sibTrans2D1" presStyleIdx="0" presStyleCnt="0"/>
      <dgm:spPr/>
    </dgm:pt>
    <dgm:pt modelId="{67C5B056-17B9-43AA-95EF-7E4116AA633B}" type="pres">
      <dgm:prSet presAssocID="{320C331B-402B-45B2-B28A-8444CC0AE8EC}" presName="compNode" presStyleCnt="0"/>
      <dgm:spPr/>
    </dgm:pt>
    <dgm:pt modelId="{0F2F1FEA-2CE6-408F-A0FE-25C288CE16F6}" type="pres">
      <dgm:prSet presAssocID="{320C331B-402B-45B2-B28A-8444CC0AE8EC}" presName="pictRect" presStyleLbl="node1" presStyleIdx="3" presStyleCnt="6" custLinFactNeighborX="12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>
          <a:solidFill>
            <a:srgbClr val="C00000"/>
          </a:solidFill>
        </a:ln>
      </dgm:spPr>
    </dgm:pt>
    <dgm:pt modelId="{6B34AF26-4DA7-4437-A46A-86751E021B6D}" type="pres">
      <dgm:prSet presAssocID="{320C331B-402B-45B2-B28A-8444CC0AE8EC}" presName="textRect" presStyleLbl="revTx" presStyleIdx="3" presStyleCnt="6">
        <dgm:presLayoutVars>
          <dgm:bulletEnabled val="1"/>
        </dgm:presLayoutVars>
      </dgm:prSet>
      <dgm:spPr/>
    </dgm:pt>
    <dgm:pt modelId="{0CAF4496-6E09-4424-8AA9-2C7741860734}" type="pres">
      <dgm:prSet presAssocID="{5B65BE5D-4D89-4A60-8796-6D41D91CBEB6}" presName="sibTrans" presStyleLbl="sibTrans2D1" presStyleIdx="0" presStyleCnt="0"/>
      <dgm:spPr/>
    </dgm:pt>
    <dgm:pt modelId="{DAAF63CF-D89F-4CC5-821B-D55F3512DF4B}" type="pres">
      <dgm:prSet presAssocID="{F2333D77-E88A-4D20-A5D4-70A4CE685DC4}" presName="compNode" presStyleCnt="0"/>
      <dgm:spPr/>
    </dgm:pt>
    <dgm:pt modelId="{2F227F4D-EA3E-4866-975D-94AA79D0D7E7}" type="pres">
      <dgm:prSet presAssocID="{F2333D77-E88A-4D20-A5D4-70A4CE685DC4}" presName="pictRect" presStyleLbl="node1" presStyleIdx="4" presStyleCnt="6" custLinFactNeighborX="127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4000" b="-4000"/>
          </a:stretch>
        </a:blipFill>
        <a:ln>
          <a:solidFill>
            <a:srgbClr val="C00000"/>
          </a:solidFill>
        </a:ln>
      </dgm:spPr>
    </dgm:pt>
    <dgm:pt modelId="{C7B607C3-3986-4943-8895-C38CFA163ABB}" type="pres">
      <dgm:prSet presAssocID="{F2333D77-E88A-4D20-A5D4-70A4CE685DC4}" presName="textRect" presStyleLbl="revTx" presStyleIdx="4" presStyleCnt="6">
        <dgm:presLayoutVars>
          <dgm:bulletEnabled val="1"/>
        </dgm:presLayoutVars>
      </dgm:prSet>
      <dgm:spPr/>
    </dgm:pt>
    <dgm:pt modelId="{1F984C3C-D8DC-4A09-AAF0-FB656DE74678}" type="pres">
      <dgm:prSet presAssocID="{6EB959D5-1FDA-4F6A-9FD7-55A456763D49}" presName="sibTrans" presStyleLbl="sibTrans2D1" presStyleIdx="0" presStyleCnt="0"/>
      <dgm:spPr/>
    </dgm:pt>
    <dgm:pt modelId="{EC219B41-292A-49B7-9303-FA2D1AAA4CF5}" type="pres">
      <dgm:prSet presAssocID="{A67519EE-D346-4461-A85E-94A1D3EFD609}" presName="compNode" presStyleCnt="0"/>
      <dgm:spPr/>
    </dgm:pt>
    <dgm:pt modelId="{5E4C267D-2FFC-48E5-8D15-D4CBFF68B0D7}" type="pres">
      <dgm:prSet presAssocID="{A67519EE-D346-4461-A85E-94A1D3EFD609}" presName="pictRect" presStyleLbl="node1" presStyleIdx="5" presStyleCnt="6" custLinFactNeighborX="127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14000" b="-14000"/>
          </a:stretch>
        </a:blipFill>
        <a:ln>
          <a:solidFill>
            <a:srgbClr val="C00000"/>
          </a:solidFill>
        </a:ln>
      </dgm:spPr>
    </dgm:pt>
    <dgm:pt modelId="{70108928-95C0-42DC-8794-48837F43806C}" type="pres">
      <dgm:prSet presAssocID="{A67519EE-D346-4461-A85E-94A1D3EFD609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E1285509-57F3-4258-8A89-42B5688D934A}" type="presOf" srcId="{03A5506F-4DEF-47E8-8C89-EC9FC7C4DA71}" destId="{46AE32AB-A929-472E-AFEF-9BE6562B405D}" srcOrd="0" destOrd="0" presId="urn:microsoft.com/office/officeart/2005/8/layout/pList1"/>
    <dgm:cxn modelId="{4D2C770E-9E2E-400C-ADC5-FE381D33199F}" type="presOf" srcId="{84C8C5C9-6C1B-4C5E-8F13-98D79EE6DA64}" destId="{9D0753F6-65AF-4414-A70C-55F91B261C09}" srcOrd="0" destOrd="0" presId="urn:microsoft.com/office/officeart/2005/8/layout/pList1"/>
    <dgm:cxn modelId="{9AFFF41D-BAEA-40E8-BE3B-62577CAB8874}" srcId="{84C8C5C9-6C1B-4C5E-8F13-98D79EE6DA64}" destId="{03A5506F-4DEF-47E8-8C89-EC9FC7C4DA71}" srcOrd="1" destOrd="0" parTransId="{B200457D-3B5C-45A8-AF1D-35FFA140AC0F}" sibTransId="{CD7A33D8-3BC1-47D4-8F90-7CDB6AEC3C9A}"/>
    <dgm:cxn modelId="{FAF61A20-E05C-4370-9776-6E80FBFF95C5}" type="presOf" srcId="{A67519EE-D346-4461-A85E-94A1D3EFD609}" destId="{70108928-95C0-42DC-8794-48837F43806C}" srcOrd="0" destOrd="0" presId="urn:microsoft.com/office/officeart/2005/8/layout/pList1"/>
    <dgm:cxn modelId="{BD685821-CF29-4824-88E4-749F73D6796F}" type="presOf" srcId="{2EFF64C4-FBEE-4F25-9F0A-F8D27D618795}" destId="{43848DE7-B2B5-4871-8C7C-78B42F534E8D}" srcOrd="0" destOrd="0" presId="urn:microsoft.com/office/officeart/2005/8/layout/pList1"/>
    <dgm:cxn modelId="{64172848-1544-45CF-BCA3-CC2B64BECB2C}" type="presOf" srcId="{3622CE96-02FE-471E-87EB-39D80B01A17F}" destId="{9D9D5F44-D87A-45A3-90DC-664ED99F469A}" srcOrd="0" destOrd="0" presId="urn:microsoft.com/office/officeart/2005/8/layout/pList1"/>
    <dgm:cxn modelId="{3A30F17B-45FE-40A8-B683-E57CFEB0E85E}" srcId="{84C8C5C9-6C1B-4C5E-8F13-98D79EE6DA64}" destId="{2EFF64C4-FBEE-4F25-9F0A-F8D27D618795}" srcOrd="0" destOrd="0" parTransId="{82F5114B-2A94-4985-BC09-C57D6CA654D2}" sibTransId="{7AA7C1E9-06A9-4B41-AF7F-498C7ED62879}"/>
    <dgm:cxn modelId="{969B827E-DA30-408E-B044-D5E3F41350F2}" srcId="{84C8C5C9-6C1B-4C5E-8F13-98D79EE6DA64}" destId="{320C331B-402B-45B2-B28A-8444CC0AE8EC}" srcOrd="3" destOrd="0" parTransId="{1C434D58-7EC7-4104-A431-92E5149EE942}" sibTransId="{5B65BE5D-4D89-4A60-8796-6D41D91CBEB6}"/>
    <dgm:cxn modelId="{5363A987-791A-4019-A8EF-6F27767E8281}" srcId="{84C8C5C9-6C1B-4C5E-8F13-98D79EE6DA64}" destId="{F2333D77-E88A-4D20-A5D4-70A4CE685DC4}" srcOrd="4" destOrd="0" parTransId="{0601EC9E-40C6-4158-BD65-4E61040E85AE}" sibTransId="{6EB959D5-1FDA-4F6A-9FD7-55A456763D49}"/>
    <dgm:cxn modelId="{698D9991-4083-4CC8-AD9D-6324B6E5343D}" srcId="{84C8C5C9-6C1B-4C5E-8F13-98D79EE6DA64}" destId="{A67519EE-D346-4461-A85E-94A1D3EFD609}" srcOrd="5" destOrd="0" parTransId="{EA757364-536D-4DCF-B7A7-035943091AEF}" sibTransId="{AF7EC5CC-9DE1-42AD-94FA-9206A07E873A}"/>
    <dgm:cxn modelId="{DBCB689C-5C35-446F-80F3-02BEE5B8FC39}" type="presOf" srcId="{F2333D77-E88A-4D20-A5D4-70A4CE685DC4}" destId="{C7B607C3-3986-4943-8895-C38CFA163ABB}" srcOrd="0" destOrd="0" presId="urn:microsoft.com/office/officeart/2005/8/layout/pList1"/>
    <dgm:cxn modelId="{9EEE9AA2-F63C-4867-BA8E-4B284F990889}" srcId="{84C8C5C9-6C1B-4C5E-8F13-98D79EE6DA64}" destId="{0A837838-E523-425A-8F2B-3AAA1A169882}" srcOrd="2" destOrd="0" parTransId="{55D744A3-5A4A-4372-A6B2-753610397876}" sibTransId="{3622CE96-02FE-471E-87EB-39D80B01A17F}"/>
    <dgm:cxn modelId="{5711EFAB-7406-4B48-A487-F4E2852C2397}" type="presOf" srcId="{CD7A33D8-3BC1-47D4-8F90-7CDB6AEC3C9A}" destId="{57C7D7CF-762F-4E10-B292-A567C5987F68}" srcOrd="0" destOrd="0" presId="urn:microsoft.com/office/officeart/2005/8/layout/pList1"/>
    <dgm:cxn modelId="{A89988B1-7D33-41C2-B61D-B100CC66C318}" type="presOf" srcId="{320C331B-402B-45B2-B28A-8444CC0AE8EC}" destId="{6B34AF26-4DA7-4437-A46A-86751E021B6D}" srcOrd="0" destOrd="0" presId="urn:microsoft.com/office/officeart/2005/8/layout/pList1"/>
    <dgm:cxn modelId="{A2202CB9-3C67-4297-A4E3-8F894A00EC5A}" type="presOf" srcId="{7AA7C1E9-06A9-4B41-AF7F-498C7ED62879}" destId="{F266C9F3-4F78-4D9C-B843-63117CE27406}" srcOrd="0" destOrd="0" presId="urn:microsoft.com/office/officeart/2005/8/layout/pList1"/>
    <dgm:cxn modelId="{DAF7C5C5-8473-477C-94F5-A8C13DA908F1}" type="presOf" srcId="{6EB959D5-1FDA-4F6A-9FD7-55A456763D49}" destId="{1F984C3C-D8DC-4A09-AAF0-FB656DE74678}" srcOrd="0" destOrd="0" presId="urn:microsoft.com/office/officeart/2005/8/layout/pList1"/>
    <dgm:cxn modelId="{C779C8E5-33A7-4953-854E-75C7FC617828}" type="presOf" srcId="{0A837838-E523-425A-8F2B-3AAA1A169882}" destId="{6A3FA952-607E-4D13-AC5B-C484B9E08F1A}" srcOrd="0" destOrd="0" presId="urn:microsoft.com/office/officeart/2005/8/layout/pList1"/>
    <dgm:cxn modelId="{6F5963FD-C8A4-4F5D-B33D-5F4D90EA32B4}" type="presOf" srcId="{5B65BE5D-4D89-4A60-8796-6D41D91CBEB6}" destId="{0CAF4496-6E09-4424-8AA9-2C7741860734}" srcOrd="0" destOrd="0" presId="urn:microsoft.com/office/officeart/2005/8/layout/pList1"/>
    <dgm:cxn modelId="{3FE1A39B-1A7F-4DE4-BFFF-5AF2B021E0BA}" type="presParOf" srcId="{9D0753F6-65AF-4414-A70C-55F91B261C09}" destId="{B5EA9686-7946-4284-B560-7B3E5024AA85}" srcOrd="0" destOrd="0" presId="urn:microsoft.com/office/officeart/2005/8/layout/pList1"/>
    <dgm:cxn modelId="{7A9E286C-3BCC-4057-A3BA-644253B62030}" type="presParOf" srcId="{B5EA9686-7946-4284-B560-7B3E5024AA85}" destId="{243A3071-2215-4D53-A7F3-0057EE5CAFBE}" srcOrd="0" destOrd="0" presId="urn:microsoft.com/office/officeart/2005/8/layout/pList1"/>
    <dgm:cxn modelId="{2B56CCFD-C5B5-426E-A2E2-F718F0D80369}" type="presParOf" srcId="{B5EA9686-7946-4284-B560-7B3E5024AA85}" destId="{43848DE7-B2B5-4871-8C7C-78B42F534E8D}" srcOrd="1" destOrd="0" presId="urn:microsoft.com/office/officeart/2005/8/layout/pList1"/>
    <dgm:cxn modelId="{6FF087F1-E7A5-42EC-8A77-7D40AE8ADBA3}" type="presParOf" srcId="{9D0753F6-65AF-4414-A70C-55F91B261C09}" destId="{F266C9F3-4F78-4D9C-B843-63117CE27406}" srcOrd="1" destOrd="0" presId="urn:microsoft.com/office/officeart/2005/8/layout/pList1"/>
    <dgm:cxn modelId="{BE72DFEF-960A-4F4B-B487-48A0933A9EAA}" type="presParOf" srcId="{9D0753F6-65AF-4414-A70C-55F91B261C09}" destId="{3A05ED2D-6475-46BF-98B5-9D68B4599D15}" srcOrd="2" destOrd="0" presId="urn:microsoft.com/office/officeart/2005/8/layout/pList1"/>
    <dgm:cxn modelId="{E258E96F-22FF-4DE8-93FE-642185F0F15A}" type="presParOf" srcId="{3A05ED2D-6475-46BF-98B5-9D68B4599D15}" destId="{2382E9DF-8501-46F2-9FE3-DF7C771E6B56}" srcOrd="0" destOrd="0" presId="urn:microsoft.com/office/officeart/2005/8/layout/pList1"/>
    <dgm:cxn modelId="{725BD122-2DC6-401B-94D5-624FE20789A1}" type="presParOf" srcId="{3A05ED2D-6475-46BF-98B5-9D68B4599D15}" destId="{46AE32AB-A929-472E-AFEF-9BE6562B405D}" srcOrd="1" destOrd="0" presId="urn:microsoft.com/office/officeart/2005/8/layout/pList1"/>
    <dgm:cxn modelId="{EEADC631-9B47-48CB-988F-10215F73AEBE}" type="presParOf" srcId="{9D0753F6-65AF-4414-A70C-55F91B261C09}" destId="{57C7D7CF-762F-4E10-B292-A567C5987F68}" srcOrd="3" destOrd="0" presId="urn:microsoft.com/office/officeart/2005/8/layout/pList1"/>
    <dgm:cxn modelId="{2D4B5458-63F0-4D6B-B35E-66BFE8E62521}" type="presParOf" srcId="{9D0753F6-65AF-4414-A70C-55F91B261C09}" destId="{CD6CCA0F-23FD-40ED-A8E1-1C4B00F75808}" srcOrd="4" destOrd="0" presId="urn:microsoft.com/office/officeart/2005/8/layout/pList1"/>
    <dgm:cxn modelId="{55DF7823-A7B8-46BB-98A3-135C2E20B99D}" type="presParOf" srcId="{CD6CCA0F-23FD-40ED-A8E1-1C4B00F75808}" destId="{4334CF9D-AAEF-4AEA-B256-0C0417387537}" srcOrd="0" destOrd="0" presId="urn:microsoft.com/office/officeart/2005/8/layout/pList1"/>
    <dgm:cxn modelId="{B242E678-8ACC-4BD0-B60D-75A475AF28B8}" type="presParOf" srcId="{CD6CCA0F-23FD-40ED-A8E1-1C4B00F75808}" destId="{6A3FA952-607E-4D13-AC5B-C484B9E08F1A}" srcOrd="1" destOrd="0" presId="urn:microsoft.com/office/officeart/2005/8/layout/pList1"/>
    <dgm:cxn modelId="{2C0315C8-A3F0-4579-96C9-7D7FAFE68F6C}" type="presParOf" srcId="{9D0753F6-65AF-4414-A70C-55F91B261C09}" destId="{9D9D5F44-D87A-45A3-90DC-664ED99F469A}" srcOrd="5" destOrd="0" presId="urn:microsoft.com/office/officeart/2005/8/layout/pList1"/>
    <dgm:cxn modelId="{570D77F9-5545-4AB0-A015-72276740FA30}" type="presParOf" srcId="{9D0753F6-65AF-4414-A70C-55F91B261C09}" destId="{67C5B056-17B9-43AA-95EF-7E4116AA633B}" srcOrd="6" destOrd="0" presId="urn:microsoft.com/office/officeart/2005/8/layout/pList1"/>
    <dgm:cxn modelId="{985F2748-AAF5-4027-A0E7-2A7F8D29E982}" type="presParOf" srcId="{67C5B056-17B9-43AA-95EF-7E4116AA633B}" destId="{0F2F1FEA-2CE6-408F-A0FE-25C288CE16F6}" srcOrd="0" destOrd="0" presId="urn:microsoft.com/office/officeart/2005/8/layout/pList1"/>
    <dgm:cxn modelId="{CBC3D5F5-9A9E-4042-B5B1-82DEA6946A35}" type="presParOf" srcId="{67C5B056-17B9-43AA-95EF-7E4116AA633B}" destId="{6B34AF26-4DA7-4437-A46A-86751E021B6D}" srcOrd="1" destOrd="0" presId="urn:microsoft.com/office/officeart/2005/8/layout/pList1"/>
    <dgm:cxn modelId="{7262CBB8-09F1-4534-B9E1-08065BB4CE77}" type="presParOf" srcId="{9D0753F6-65AF-4414-A70C-55F91B261C09}" destId="{0CAF4496-6E09-4424-8AA9-2C7741860734}" srcOrd="7" destOrd="0" presId="urn:microsoft.com/office/officeart/2005/8/layout/pList1"/>
    <dgm:cxn modelId="{2ADC771C-1750-4ACB-A58D-D52C8EEE0309}" type="presParOf" srcId="{9D0753F6-65AF-4414-A70C-55F91B261C09}" destId="{DAAF63CF-D89F-4CC5-821B-D55F3512DF4B}" srcOrd="8" destOrd="0" presId="urn:microsoft.com/office/officeart/2005/8/layout/pList1"/>
    <dgm:cxn modelId="{11B2EEBF-A607-4E84-9520-6A33851509C5}" type="presParOf" srcId="{DAAF63CF-D89F-4CC5-821B-D55F3512DF4B}" destId="{2F227F4D-EA3E-4866-975D-94AA79D0D7E7}" srcOrd="0" destOrd="0" presId="urn:microsoft.com/office/officeart/2005/8/layout/pList1"/>
    <dgm:cxn modelId="{9BC98CC7-C94B-4EB8-8D13-059BC8695870}" type="presParOf" srcId="{DAAF63CF-D89F-4CC5-821B-D55F3512DF4B}" destId="{C7B607C3-3986-4943-8895-C38CFA163ABB}" srcOrd="1" destOrd="0" presId="urn:microsoft.com/office/officeart/2005/8/layout/pList1"/>
    <dgm:cxn modelId="{EDDEE826-2B5D-4256-B247-E7E4BDDDCAAB}" type="presParOf" srcId="{9D0753F6-65AF-4414-A70C-55F91B261C09}" destId="{1F984C3C-D8DC-4A09-AAF0-FB656DE74678}" srcOrd="9" destOrd="0" presId="urn:microsoft.com/office/officeart/2005/8/layout/pList1"/>
    <dgm:cxn modelId="{0CC057A4-3128-4FC3-ABD5-032366544DB7}" type="presParOf" srcId="{9D0753F6-65AF-4414-A70C-55F91B261C09}" destId="{EC219B41-292A-49B7-9303-FA2D1AAA4CF5}" srcOrd="10" destOrd="0" presId="urn:microsoft.com/office/officeart/2005/8/layout/pList1"/>
    <dgm:cxn modelId="{EDA94657-8117-4753-9378-1A1DE5469665}" type="presParOf" srcId="{EC219B41-292A-49B7-9303-FA2D1AAA4CF5}" destId="{5E4C267D-2FFC-48E5-8D15-D4CBFF68B0D7}" srcOrd="0" destOrd="0" presId="urn:microsoft.com/office/officeart/2005/8/layout/pList1"/>
    <dgm:cxn modelId="{2E6D399B-900D-4E8F-80DB-534C2A8A05D1}" type="presParOf" srcId="{EC219B41-292A-49B7-9303-FA2D1AAA4CF5}" destId="{70108928-95C0-42DC-8794-48837F43806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A3071-2215-4D53-A7F3-0057EE5CAFBE}">
      <dsp:nvSpPr>
        <dsp:cNvPr id="0" name=""/>
        <dsp:cNvSpPr/>
      </dsp:nvSpPr>
      <dsp:spPr>
        <a:xfrm>
          <a:off x="143454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8DE7-B2B5-4871-8C7C-78B42F534E8D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Reading</a:t>
          </a:r>
        </a:p>
      </dsp:txBody>
      <dsp:txXfrm>
        <a:off x="120215" y="1261647"/>
        <a:ext cx="1829817" cy="678862"/>
      </dsp:txXfrm>
    </dsp:sp>
    <dsp:sp modelId="{2382E9DF-8501-46F2-9FE3-DF7C771E6B56}">
      <dsp:nvSpPr>
        <dsp:cNvPr id="0" name=""/>
        <dsp:cNvSpPr/>
      </dsp:nvSpPr>
      <dsp:spPr>
        <a:xfrm>
          <a:off x="2156330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32AB-A929-472E-AFEF-9BE6562B405D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Writing</a:t>
          </a:r>
        </a:p>
      </dsp:txBody>
      <dsp:txXfrm>
        <a:off x="2133091" y="1261647"/>
        <a:ext cx="1829817" cy="678862"/>
      </dsp:txXfrm>
    </dsp:sp>
    <dsp:sp modelId="{4334CF9D-AAEF-4AEA-B256-0C0417387537}">
      <dsp:nvSpPr>
        <dsp:cNvPr id="0" name=""/>
        <dsp:cNvSpPr/>
      </dsp:nvSpPr>
      <dsp:spPr>
        <a:xfrm>
          <a:off x="4169205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A952-607E-4D13-AC5B-C484B9E08F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Numeracy</a:t>
          </a:r>
        </a:p>
      </dsp:txBody>
      <dsp:txXfrm>
        <a:off x="4145967" y="1261647"/>
        <a:ext cx="1829817" cy="678862"/>
      </dsp:txXfrm>
    </dsp:sp>
    <dsp:sp modelId="{0F2F1FEA-2CE6-408F-A0FE-25C288CE16F6}">
      <dsp:nvSpPr>
        <dsp:cNvPr id="0" name=""/>
        <dsp:cNvSpPr/>
      </dsp:nvSpPr>
      <dsp:spPr>
        <a:xfrm>
          <a:off x="143454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4AF26-4DA7-4437-A46A-86751E021B6D}">
      <dsp:nvSpPr>
        <dsp:cNvPr id="0" name=""/>
        <dsp:cNvSpPr/>
      </dsp:nvSpPr>
      <dsp:spPr>
        <a:xfrm>
          <a:off x="120215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Culture</a:t>
          </a:r>
        </a:p>
      </dsp:txBody>
      <dsp:txXfrm>
        <a:off x="120215" y="3384234"/>
        <a:ext cx="1829817" cy="678862"/>
      </dsp:txXfrm>
    </dsp:sp>
    <dsp:sp modelId="{2F227F4D-EA3E-4866-975D-94AA79D0D7E7}">
      <dsp:nvSpPr>
        <dsp:cNvPr id="0" name=""/>
        <dsp:cNvSpPr/>
      </dsp:nvSpPr>
      <dsp:spPr>
        <a:xfrm>
          <a:off x="2156330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07C3-3986-4943-8895-C38CFA163ABB}">
      <dsp:nvSpPr>
        <dsp:cNvPr id="0" name=""/>
        <dsp:cNvSpPr/>
      </dsp:nvSpPr>
      <dsp:spPr>
        <a:xfrm>
          <a:off x="2133091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Politics</a:t>
          </a:r>
        </a:p>
      </dsp:txBody>
      <dsp:txXfrm>
        <a:off x="2133091" y="3384234"/>
        <a:ext cx="1829817" cy="678862"/>
      </dsp:txXfrm>
    </dsp:sp>
    <dsp:sp modelId="{5E4C267D-2FFC-48E5-8D15-D4CBFF68B0D7}">
      <dsp:nvSpPr>
        <dsp:cNvPr id="0" name=""/>
        <dsp:cNvSpPr/>
      </dsp:nvSpPr>
      <dsp:spPr>
        <a:xfrm>
          <a:off x="4169205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08928-95C0-42DC-8794-48837F43806C}">
      <dsp:nvSpPr>
        <dsp:cNvPr id="0" name=""/>
        <dsp:cNvSpPr/>
      </dsp:nvSpPr>
      <dsp:spPr>
        <a:xfrm>
          <a:off x="4145967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Technology</a:t>
          </a:r>
        </a:p>
      </dsp:txBody>
      <dsp:txXfrm>
        <a:off x="4145967" y="3384234"/>
        <a:ext cx="1829817" cy="67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7AACD-11C0-486D-A2A6-029F5B9097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0956-36A2-4B7A-86D7-7D5DE19E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people.gov/2020/topics-objectives/topic/social-determinants-health/interventions-resources/health-literac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https://www.healthypeople.gov/2020/topics-objectives/topic/social-determinants-health/interventions-resources/health-literacy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F0956-36A2-4B7A-86D7-7D5DE19E2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background, UW-Madis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30345"/>
            <a:ext cx="9249630" cy="691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46" y="4747444"/>
            <a:ext cx="6150543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37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59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3347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71482"/>
            <a:ext cx="7886700" cy="2852737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534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099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4216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467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2" y="-12837"/>
            <a:ext cx="9200644" cy="68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blah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32C84-42A2-4894-856D-66FBC60DF83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2012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0595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blah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648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podcast/episode/health-literacy-affects-individuals-11-07-1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Delivering actionable messages: a plain language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Erin Aagesen, MS, MPH</a:t>
            </a:r>
          </a:p>
          <a:p>
            <a:r>
              <a:rPr lang="en-US" dirty="0"/>
              <a:t>Health Communications Outreach Specialist</a:t>
            </a:r>
          </a:p>
          <a:p>
            <a:r>
              <a:rPr lang="en-US" dirty="0"/>
              <a:t>UW-Madison Division of Extension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red flags">
            <a:extLst>
              <a:ext uri="{FF2B5EF4-FFF2-40B4-BE49-F238E27FC236}">
                <a16:creationId xmlns:a16="http://schemas.microsoft.com/office/drawing/2014/main" id="{9D6E7D82-81ED-43FB-B6AC-DB7B7B43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8" y="788897"/>
            <a:ext cx="2929178" cy="29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0" y="1666139"/>
            <a:ext cx="5796367" cy="50489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“I forgot my glasses at home.”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“I’ll look at this later.”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“My wife usually handles this type of thing.”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No questions / nod and smile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Frequently missed appointments/classes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4585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precautions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tell by looking who might have low/limited literacy</a:t>
            </a:r>
          </a:p>
          <a:p>
            <a:r>
              <a:rPr lang="en-US" dirty="0"/>
              <a:t>Use plain language strategies for </a:t>
            </a:r>
            <a:r>
              <a:rPr lang="en-US" b="1" dirty="0">
                <a:solidFill>
                  <a:schemeClr val="accent2"/>
                </a:solidFill>
              </a:rPr>
              <a:t>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medical gloves">
            <a:extLst>
              <a:ext uri="{FF2B5EF4-FFF2-40B4-BE49-F238E27FC236}">
                <a16:creationId xmlns:a16="http://schemas.microsoft.com/office/drawing/2014/main" id="{AA8F8CB4-F42A-40E3-8BA5-66E31F0A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63" y="2421508"/>
            <a:ext cx="3998562" cy="26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1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language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Is respectful (of people’s time, energy, resources)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Is actionable (directly states goal)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Leads to better outcomes (by prioritizing where to put effort)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Is preferred even by highly educated *</a:t>
            </a:r>
          </a:p>
          <a:p>
            <a:pPr marL="342900" lvl="1" indent="0">
              <a:buNone/>
            </a:pPr>
            <a:br>
              <a:rPr lang="en-US" dirty="0"/>
            </a:br>
            <a:r>
              <a:rPr lang="en-US" dirty="0"/>
              <a:t>(*Research confirms.)</a:t>
            </a:r>
          </a:p>
        </p:txBody>
      </p:sp>
    </p:spTree>
    <p:extLst>
      <p:ext uri="{BB962C8B-B14F-4D97-AF65-F5344CB8AC3E}">
        <p14:creationId xmlns:p14="http://schemas.microsoft.com/office/powerpoint/2010/main" val="38162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“expert blind spot”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all</a:t>
            </a:r>
            <a:r>
              <a:rPr lang="en-US" dirty="0"/>
              <a:t> have one.</a:t>
            </a:r>
          </a:p>
          <a:p>
            <a:r>
              <a:rPr lang="en-US" dirty="0"/>
              <a:t>We have invested years of our lives on: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Work experiences</a:t>
            </a:r>
          </a:p>
          <a:p>
            <a:pPr lvl="1"/>
            <a:r>
              <a:rPr lang="en-US" dirty="0"/>
              <a:t>Life experiences</a:t>
            </a:r>
          </a:p>
          <a:p>
            <a:r>
              <a:rPr lang="en-US" dirty="0"/>
              <a:t>We use jargon and acronyms daily.</a:t>
            </a:r>
          </a:p>
          <a:p>
            <a:r>
              <a:rPr lang="en-US" dirty="0"/>
              <a:t>We no longer see the challenges others experience.</a:t>
            </a:r>
          </a:p>
          <a:p>
            <a:r>
              <a:rPr lang="en-US" dirty="0"/>
              <a:t>We want others to understand this topic as well as we do.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We want to help (really, we do!). But we are not helping when we start from this place.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Image result for blind spot">
            <a:extLst>
              <a:ext uri="{FF2B5EF4-FFF2-40B4-BE49-F238E27FC236}">
                <a16:creationId xmlns:a16="http://schemas.microsoft.com/office/drawing/2014/main" id="{A14BEDFC-A0C5-44DE-943C-AE494BB3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92" y="123059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1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“Nice to know” versus “Need to know”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communicate, our goal should </a:t>
            </a:r>
            <a:r>
              <a:rPr lang="en-US" b="1" u="sng" dirty="0"/>
              <a:t>not</a:t>
            </a:r>
            <a:r>
              <a:rPr lang="en-US" dirty="0"/>
              <a:t> be to teach others everything we know about a topic.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your expertise to help others sift through the “noise”! Help people prioritize.</a:t>
            </a:r>
          </a:p>
        </p:txBody>
      </p:sp>
      <p:pic>
        <p:nvPicPr>
          <p:cNvPr id="12290" name="Picture 2" descr="Image result for prioritize">
            <a:extLst>
              <a:ext uri="{FF2B5EF4-FFF2-40B4-BE49-F238E27FC236}">
                <a16:creationId xmlns:a16="http://schemas.microsoft.com/office/drawing/2014/main" id="{6BDF015F-BA0F-4064-A103-C50CD418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35" y="2766268"/>
            <a:ext cx="4572000" cy="28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getting your car fixed…</a:t>
            </a:r>
          </a:p>
        </p:txBody>
      </p:sp>
      <p:pic>
        <p:nvPicPr>
          <p:cNvPr id="11266" name="Picture 2" descr="https://www.tradebit.com/usr/elsider/pub/9002/276816821_transmission.jpg">
            <a:extLst>
              <a:ext uri="{FF2B5EF4-FFF2-40B4-BE49-F238E27FC236}">
                <a16:creationId xmlns:a16="http://schemas.microsoft.com/office/drawing/2014/main" id="{9D73B639-BD0B-446C-A098-A793FB91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1" y="1246079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B8FCBDC-5121-4EA7-B9C3-B42E7DAF9A23}"/>
              </a:ext>
            </a:extLst>
          </p:cNvPr>
          <p:cNvSpPr/>
          <p:nvPr/>
        </p:nvSpPr>
        <p:spPr>
          <a:xfrm>
            <a:off x="1356101" y="2263343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This?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7D04D3A-F60B-4E5F-BE8D-C2854B30C1A3}"/>
              </a:ext>
            </a:extLst>
          </p:cNvPr>
          <p:cNvSpPr/>
          <p:nvPr/>
        </p:nvSpPr>
        <p:spPr>
          <a:xfrm>
            <a:off x="5029199" y="4840025"/>
            <a:ext cx="2915941" cy="953145"/>
          </a:xfrm>
          <a:prstGeom prst="wedgeRectCallout">
            <a:avLst>
              <a:gd name="adj1" fmla="val -30134"/>
              <a:gd name="adj2" fmla="val 787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“Come back to the service station when your car reaches 50,000 miles.”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E6BCE2-9B95-41C6-A160-E5C0443E6545}"/>
              </a:ext>
            </a:extLst>
          </p:cNvPr>
          <p:cNvSpPr/>
          <p:nvPr/>
        </p:nvSpPr>
        <p:spPr>
          <a:xfrm>
            <a:off x="3866826" y="4733768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 this?</a:t>
            </a:r>
          </a:p>
        </p:txBody>
      </p:sp>
    </p:spTree>
    <p:extLst>
      <p:ext uri="{BB962C8B-B14F-4D97-AF65-F5344CB8AC3E}">
        <p14:creationId xmlns:p14="http://schemas.microsoft.com/office/powerpoint/2010/main" val="411886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are having trouble with your computer…?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7D04D3A-F60B-4E5F-BE8D-C2854B30C1A3}"/>
              </a:ext>
            </a:extLst>
          </p:cNvPr>
          <p:cNvSpPr/>
          <p:nvPr/>
        </p:nvSpPr>
        <p:spPr>
          <a:xfrm>
            <a:off x="4958333" y="4883797"/>
            <a:ext cx="2915941" cy="953145"/>
          </a:xfrm>
          <a:prstGeom prst="wedgeRectCallout">
            <a:avLst>
              <a:gd name="adj1" fmla="val -30134"/>
              <a:gd name="adj2" fmla="val 787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“Submit a helpdesk ticket if you continue to have issues.”</a:t>
            </a:r>
          </a:p>
        </p:txBody>
      </p:sp>
      <p:pic>
        <p:nvPicPr>
          <p:cNvPr id="13314" name="Picture 2" descr="Image result for explanation of servers">
            <a:extLst>
              <a:ext uri="{FF2B5EF4-FFF2-40B4-BE49-F238E27FC236}">
                <a16:creationId xmlns:a16="http://schemas.microsoft.com/office/drawing/2014/main" id="{38CA6B40-0F11-411E-9DCC-E1D2A402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4" y="997365"/>
            <a:ext cx="3254650" cy="35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8E6BCE2-9B95-41C6-A160-E5C0443E6545}"/>
              </a:ext>
            </a:extLst>
          </p:cNvPr>
          <p:cNvSpPr/>
          <p:nvPr/>
        </p:nvSpPr>
        <p:spPr>
          <a:xfrm>
            <a:off x="3766087" y="4867362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 this?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8FCBDC-5121-4EA7-B9C3-B42E7DAF9A23}"/>
              </a:ext>
            </a:extLst>
          </p:cNvPr>
          <p:cNvSpPr/>
          <p:nvPr/>
        </p:nvSpPr>
        <p:spPr>
          <a:xfrm>
            <a:off x="1991535" y="1754895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198870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are going swimming in a WI lake, </a:t>
            </a:r>
            <a:br>
              <a:rPr lang="en-US" dirty="0"/>
            </a:br>
            <a:r>
              <a:rPr lang="en-US" dirty="0"/>
              <a:t>do you want…?</a:t>
            </a:r>
          </a:p>
        </p:txBody>
      </p:sp>
      <p:pic>
        <p:nvPicPr>
          <p:cNvPr id="14338" name="Picture 2" descr="Image result for algae formation">
            <a:extLst>
              <a:ext uri="{FF2B5EF4-FFF2-40B4-BE49-F238E27FC236}">
                <a16:creationId xmlns:a16="http://schemas.microsoft.com/office/drawing/2014/main" id="{C5CE68DA-D491-45E2-B7C3-9953F40C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93" y="1187478"/>
            <a:ext cx="3118286" cy="34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7D04D3A-F60B-4E5F-BE8D-C2854B30C1A3}"/>
              </a:ext>
            </a:extLst>
          </p:cNvPr>
          <p:cNvSpPr/>
          <p:nvPr/>
        </p:nvSpPr>
        <p:spPr>
          <a:xfrm>
            <a:off x="5145437" y="4553233"/>
            <a:ext cx="2915941" cy="1281434"/>
          </a:xfrm>
          <a:prstGeom prst="wedgeRectCallout">
            <a:avLst>
              <a:gd name="adj1" fmla="val -30134"/>
              <a:gd name="adj2" fmla="val 787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“Check our Facebook page for updates on harmful algae blooms in area lakes.”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8FCBDC-5121-4EA7-B9C3-B42E7DAF9A23}"/>
              </a:ext>
            </a:extLst>
          </p:cNvPr>
          <p:cNvSpPr/>
          <p:nvPr/>
        </p:nvSpPr>
        <p:spPr>
          <a:xfrm>
            <a:off x="1565332" y="1753757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This?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E6BCE2-9B95-41C6-A160-E5C0443E6545}"/>
              </a:ext>
            </a:extLst>
          </p:cNvPr>
          <p:cNvSpPr/>
          <p:nvPr/>
        </p:nvSpPr>
        <p:spPr>
          <a:xfrm>
            <a:off x="3940444" y="4735627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 this?</a:t>
            </a:r>
          </a:p>
        </p:txBody>
      </p:sp>
    </p:spTree>
    <p:extLst>
      <p:ext uri="{BB962C8B-B14F-4D97-AF65-F5344CB8AC3E}">
        <p14:creationId xmlns:p14="http://schemas.microsoft.com/office/powerpoint/2010/main" val="171481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you are speaking, what do you want?</a:t>
            </a:r>
          </a:p>
        </p:txBody>
      </p:sp>
      <p:pic>
        <p:nvPicPr>
          <p:cNvPr id="15362" name="Picture 2" descr="Image result for bla bla bla">
            <a:extLst>
              <a:ext uri="{FF2B5EF4-FFF2-40B4-BE49-F238E27FC236}">
                <a16:creationId xmlns:a16="http://schemas.microsoft.com/office/drawing/2014/main" id="{62D8FBB8-8CF1-45C8-B567-E0C5A1FA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12" y="1235537"/>
            <a:ext cx="2690544" cy="25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ah ha">
            <a:extLst>
              <a:ext uri="{FF2B5EF4-FFF2-40B4-BE49-F238E27FC236}">
                <a16:creationId xmlns:a16="http://schemas.microsoft.com/office/drawing/2014/main" id="{E89C76C2-71BE-41A6-AB8F-DDDC4246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75" y="3429000"/>
            <a:ext cx="2246156" cy="23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8E6BCE2-9B95-41C6-A160-E5C0443E6545}"/>
              </a:ext>
            </a:extLst>
          </p:cNvPr>
          <p:cNvSpPr/>
          <p:nvPr/>
        </p:nvSpPr>
        <p:spPr>
          <a:xfrm>
            <a:off x="3940444" y="4735627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 this?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8FCBDC-5121-4EA7-B9C3-B42E7DAF9A23}"/>
              </a:ext>
            </a:extLst>
          </p:cNvPr>
          <p:cNvSpPr/>
          <p:nvPr/>
        </p:nvSpPr>
        <p:spPr>
          <a:xfrm>
            <a:off x="1565332" y="1753757"/>
            <a:ext cx="1263112" cy="1165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17900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22AF-F4B2-4C40-AC4D-DEAB72CA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6633-2D09-4EB0-B6CB-452E83B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health literacy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Oral communication strategies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Oral communication practice</a:t>
            </a:r>
          </a:p>
          <a:p>
            <a:pPr lvl="1"/>
            <a:r>
              <a:rPr lang="en-US" dirty="0"/>
              <a:t>Jargon game</a:t>
            </a:r>
          </a:p>
          <a:p>
            <a:pPr lvl="1"/>
            <a:r>
              <a:rPr lang="en-US" dirty="0"/>
              <a:t>Complex chat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1586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/>
          <a:lstStyle/>
          <a:p>
            <a:r>
              <a:rPr lang="en-US" dirty="0"/>
              <a:t>Jargon game</a:t>
            </a:r>
            <a:br>
              <a:rPr lang="en-US" dirty="0"/>
            </a:br>
            <a:r>
              <a:rPr lang="en-US" sz="2000" dirty="0"/>
              <a:t>Groups of 5-6 people</a:t>
            </a:r>
            <a:br>
              <a:rPr lang="en-US" sz="2000" dirty="0"/>
            </a:br>
            <a:r>
              <a:rPr lang="en-US" sz="2000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87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778-4670-47F9-AFA5-5538E2B0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CB7C-4228-4AC7-9A44-BB1CB77B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people remember (at most) three main takeaways.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do you want people to remember?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Requires clarity about intended audience and purpose.</a:t>
            </a:r>
          </a:p>
          <a:p>
            <a:pPr lvl="1"/>
            <a:r>
              <a:rPr lang="en-US" dirty="0"/>
              <a:t>Pick one goal and stick to it!</a:t>
            </a:r>
          </a:p>
        </p:txBody>
      </p:sp>
    </p:spTree>
    <p:extLst>
      <p:ext uri="{BB962C8B-B14F-4D97-AF65-F5344CB8AC3E}">
        <p14:creationId xmlns:p14="http://schemas.microsoft.com/office/powerpoint/2010/main" val="19350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778-4670-47F9-AFA5-5538E2B0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analogies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CB7C-4228-4AC7-9A44-BB1CB77B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 = “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” is like “</a:t>
            </a:r>
            <a:r>
              <a:rPr lang="en-US" dirty="0">
                <a:solidFill>
                  <a:schemeClr val="accent2"/>
                </a:solidFill>
              </a:rPr>
              <a:t>Y</a:t>
            </a:r>
            <a:r>
              <a:rPr lang="en-US" dirty="0"/>
              <a:t>”</a:t>
            </a:r>
          </a:p>
          <a:p>
            <a:r>
              <a:rPr lang="en-US" dirty="0"/>
              <a:t>Builds off of </a:t>
            </a:r>
            <a:r>
              <a:rPr lang="en-US" dirty="0">
                <a:solidFill>
                  <a:schemeClr val="accent2"/>
                </a:solidFill>
              </a:rPr>
              <a:t>existing knowledge</a:t>
            </a:r>
            <a:r>
              <a:rPr lang="en-US" dirty="0"/>
              <a:t>.</a:t>
            </a:r>
          </a:p>
          <a:p>
            <a:r>
              <a:rPr lang="en-US" dirty="0"/>
              <a:t>Creates a bridge to </a:t>
            </a:r>
            <a:r>
              <a:rPr lang="en-US" dirty="0">
                <a:solidFill>
                  <a:srgbClr val="00B0F0"/>
                </a:solidFill>
              </a:rPr>
              <a:t>new information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Examples in Health and Well-Being Institute: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The heart </a:t>
            </a:r>
            <a:r>
              <a:rPr lang="en-US" dirty="0"/>
              <a:t>is like a </a:t>
            </a:r>
            <a:r>
              <a:rPr lang="en-US" dirty="0">
                <a:solidFill>
                  <a:schemeClr val="accent2"/>
                </a:solidFill>
              </a:rPr>
              <a:t>pump</a:t>
            </a:r>
            <a:r>
              <a:rPr lang="en-US" dirty="0"/>
              <a:t>.”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Nutrients</a:t>
            </a:r>
            <a:r>
              <a:rPr lang="en-US" dirty="0"/>
              <a:t> are like </a:t>
            </a:r>
            <a:r>
              <a:rPr lang="en-US" dirty="0">
                <a:solidFill>
                  <a:schemeClr val="accent2"/>
                </a:solidFill>
              </a:rPr>
              <a:t>building blocks</a:t>
            </a:r>
            <a:r>
              <a:rPr lang="en-US" dirty="0"/>
              <a:t> for your body.”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Depression</a:t>
            </a:r>
            <a:r>
              <a:rPr lang="en-US" dirty="0"/>
              <a:t> feels like </a:t>
            </a:r>
            <a:r>
              <a:rPr lang="en-US" dirty="0">
                <a:solidFill>
                  <a:schemeClr val="accent2"/>
                </a:solidFill>
              </a:rPr>
              <a:t>you are in black and white when the rest of the world is in color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3452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6150543" cy="2290763"/>
          </a:xfrm>
        </p:spPr>
        <p:txBody>
          <a:bodyPr/>
          <a:lstStyle/>
          <a:p>
            <a:r>
              <a:rPr lang="en-US" dirty="0"/>
              <a:t>Complex Chat</a:t>
            </a:r>
            <a:br>
              <a:rPr lang="en-US" dirty="0"/>
            </a:br>
            <a:r>
              <a:rPr lang="en-US" sz="2000" dirty="0"/>
              <a:t>Groups of 5-6 people</a:t>
            </a:r>
            <a:br>
              <a:rPr lang="en-US" sz="2000" dirty="0"/>
            </a:br>
            <a:r>
              <a:rPr lang="en-US" sz="2000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323585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4277-9905-43A4-AE99-DCBCAA10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417E-428A-4D71-A6CE-8EC01EC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one: </a:t>
            </a:r>
            <a:r>
              <a:rPr lang="en-US" dirty="0">
                <a:solidFill>
                  <a:schemeClr val="accent2"/>
                </a:solidFill>
              </a:rPr>
              <a:t>Take the shame out.</a:t>
            </a:r>
          </a:p>
          <a:p>
            <a:pPr lvl="1"/>
            <a:r>
              <a:rPr lang="en-US" dirty="0"/>
              <a:t>“This topic is confusing for a lot of people that I speak with.”</a:t>
            </a:r>
          </a:p>
          <a:p>
            <a:pPr lvl="1"/>
            <a:r>
              <a:rPr lang="en-US" dirty="0"/>
              <a:t>“When I first heard about this, I struggled to understand it.”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Step two: </a:t>
            </a:r>
            <a:r>
              <a:rPr lang="en-US" dirty="0">
                <a:solidFill>
                  <a:schemeClr val="accent2"/>
                </a:solidFill>
              </a:rPr>
              <a:t>Take responsibility.</a:t>
            </a:r>
          </a:p>
          <a:p>
            <a:pPr lvl="1"/>
            <a:r>
              <a:rPr lang="en-US" dirty="0"/>
              <a:t>“I want to make sure I was clear.”</a:t>
            </a:r>
          </a:p>
          <a:p>
            <a:pPr lvl="1"/>
            <a:r>
              <a:rPr lang="en-US" dirty="0"/>
              <a:t>“I want to make sure I did my job.”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Step three: </a:t>
            </a:r>
            <a:r>
              <a:rPr lang="en-US" dirty="0">
                <a:solidFill>
                  <a:schemeClr val="accent2"/>
                </a:solidFill>
              </a:rPr>
              <a:t>Assume there are questions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“What questions do you have?”</a:t>
            </a:r>
          </a:p>
          <a:p>
            <a:pPr lvl="2"/>
            <a:r>
              <a:rPr lang="en-US" dirty="0"/>
              <a:t>No: “Do you have any questions?”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6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46" y="2283619"/>
            <a:ext cx="8097008" cy="2290763"/>
          </a:xfrm>
        </p:spPr>
        <p:txBody>
          <a:bodyPr/>
          <a:lstStyle/>
          <a:p>
            <a:r>
              <a:rPr lang="en-US" dirty="0"/>
              <a:t>What questions do you have?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erin.aagesen@wisc.edu</a:t>
            </a:r>
          </a:p>
        </p:txBody>
      </p:sp>
    </p:spTree>
    <p:extLst>
      <p:ext uri="{BB962C8B-B14F-4D97-AF65-F5344CB8AC3E}">
        <p14:creationId xmlns:p14="http://schemas.microsoft.com/office/powerpoint/2010/main" val="31651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bert einstein if you can't explain it simply">
            <a:extLst>
              <a:ext uri="{FF2B5EF4-FFF2-40B4-BE49-F238E27FC236}">
                <a16:creationId xmlns:a16="http://schemas.microsoft.com/office/drawing/2014/main" id="{C16FFF51-2997-42AB-8D96-5F97B3006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17868"/>
            <a:ext cx="78867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8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15E7-EDF2-47AD-9486-2226C66B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health literacy?</a:t>
            </a:r>
          </a:p>
        </p:txBody>
      </p:sp>
      <p:pic>
        <p:nvPicPr>
          <p:cNvPr id="2050" name="Picture 2" descr="Image result for health literacy definition">
            <a:extLst>
              <a:ext uri="{FF2B5EF4-FFF2-40B4-BE49-F238E27FC236}">
                <a16:creationId xmlns:a16="http://schemas.microsoft.com/office/drawing/2014/main" id="{6BE84149-DDB1-498C-8789-32A9D9B424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79" y="1208868"/>
            <a:ext cx="6262842" cy="42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4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15E7-EDF2-47AD-9486-2226C66B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required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FFEB91-6BDE-4231-B984-E34F423A1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9392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6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15E7-EDF2-47AD-9486-2226C66B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affected?</a:t>
            </a:r>
          </a:p>
        </p:txBody>
      </p:sp>
      <p:pic>
        <p:nvPicPr>
          <p:cNvPr id="7172" name="Picture 4" descr="Image result for health literacy 9 out of 10">
            <a:extLst>
              <a:ext uri="{FF2B5EF4-FFF2-40B4-BE49-F238E27FC236}">
                <a16:creationId xmlns:a16="http://schemas.microsoft.com/office/drawing/2014/main" id="{C8B72702-6EF0-43A2-845C-E54B990C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12" y="1173997"/>
            <a:ext cx="5579390" cy="41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B96FD-D8D6-4319-96DF-58C979D6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30" y="4437566"/>
            <a:ext cx="7886700" cy="14982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3"/>
              </a:rPr>
              <a:t>Scientific American – 60 second health</a:t>
            </a:r>
            <a:endParaRPr lang="en-US" b="1" dirty="0"/>
          </a:p>
        </p:txBody>
      </p:sp>
      <p:pic>
        <p:nvPicPr>
          <p:cNvPr id="8194" name="Picture 2" descr="Image result for health literacy 9 out of 10">
            <a:extLst>
              <a:ext uri="{FF2B5EF4-FFF2-40B4-BE49-F238E27FC236}">
                <a16:creationId xmlns:a16="http://schemas.microsoft.com/office/drawing/2014/main" id="{C2B57720-770E-4586-AD78-E1437DBA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28" y="813798"/>
            <a:ext cx="7115104" cy="32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9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15E7-EDF2-47AD-9486-2226C66B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6372"/>
            <a:ext cx="8120143" cy="1365194"/>
          </a:xfrm>
        </p:spPr>
        <p:txBody>
          <a:bodyPr>
            <a:normAutofit/>
          </a:bodyPr>
          <a:lstStyle/>
          <a:p>
            <a:r>
              <a:rPr lang="en-US" dirty="0"/>
              <a:t>Health literacy is a two-way street</a:t>
            </a:r>
            <a:br>
              <a:rPr lang="en-US" dirty="0"/>
            </a:br>
            <a:endParaRPr lang="en-US" sz="27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509EDE-6817-46FD-BD32-476B6C991CC4}"/>
              </a:ext>
            </a:extLst>
          </p:cNvPr>
          <p:cNvGrpSpPr/>
          <p:nvPr/>
        </p:nvGrpSpPr>
        <p:grpSpPr>
          <a:xfrm>
            <a:off x="774917" y="1681566"/>
            <a:ext cx="7973875" cy="2247256"/>
            <a:chOff x="774917" y="1516686"/>
            <a:chExt cx="7973875" cy="22472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C3B751-67DF-4DEA-BD9F-D33107AD4FB2}"/>
                </a:ext>
              </a:extLst>
            </p:cNvPr>
            <p:cNvSpPr/>
            <p:nvPr/>
          </p:nvSpPr>
          <p:spPr>
            <a:xfrm>
              <a:off x="3642102" y="1516686"/>
              <a:ext cx="2239505" cy="224725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Health literacy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8A8372D-F090-4B10-BB5E-EFBFBD29C995}"/>
                </a:ext>
              </a:extLst>
            </p:cNvPr>
            <p:cNvSpPr/>
            <p:nvPr/>
          </p:nvSpPr>
          <p:spPr>
            <a:xfrm>
              <a:off x="774917" y="1516686"/>
              <a:ext cx="3314346" cy="2247256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Demands/Complexity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88163ED8-63CC-4D5E-9542-26590EEDCB93}"/>
                </a:ext>
              </a:extLst>
            </p:cNvPr>
            <p:cNvSpPr/>
            <p:nvPr/>
          </p:nvSpPr>
          <p:spPr>
            <a:xfrm rot="10800000">
              <a:off x="5434446" y="1516686"/>
              <a:ext cx="3314346" cy="224725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80255-6480-41E6-8316-7E503F6F027D}"/>
                </a:ext>
              </a:extLst>
            </p:cNvPr>
            <p:cNvSpPr txBox="1"/>
            <p:nvPr/>
          </p:nvSpPr>
          <p:spPr>
            <a:xfrm>
              <a:off x="6156042" y="2374349"/>
              <a:ext cx="2141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Skills/Abilities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51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1CF0-AEE6-4B39-9EEA-F83F510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shame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B77-92AF-4D01-A30D-90FF8CA3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literacy issues often hide </a:t>
            </a:r>
          </a:p>
          <a:p>
            <a:pPr lvl="1"/>
            <a:r>
              <a:rPr lang="en-US" dirty="0"/>
              <a:t>Even from close friends/spouse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Don’t expect people to speak up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May appear engaged or have strong verbal skills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Image result for shame">
            <a:extLst>
              <a:ext uri="{FF2B5EF4-FFF2-40B4-BE49-F238E27FC236}">
                <a16:creationId xmlns:a16="http://schemas.microsoft.com/office/drawing/2014/main" id="{EE8F6441-E67E-4500-95BF-2E566F1B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76" y="3502616"/>
            <a:ext cx="2572718" cy="19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2917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E68C2F24-49B2-45EF-B3F1-596002D5E74B}" vid="{ECF05767-C16F-4FE9-8A0B-42DB67CB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Standard_Red</Template>
  <TotalTime>138</TotalTime>
  <Words>487</Words>
  <Application>Microsoft Office PowerPoint</Application>
  <PresentationFormat>On-screen Show (4:3)</PresentationFormat>
  <Paragraphs>105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Standard_Red</vt:lpstr>
      <vt:lpstr>Delivering actionable messages: a plain language workshop</vt:lpstr>
      <vt:lpstr>Today</vt:lpstr>
      <vt:lpstr>PowerPoint Presentation</vt:lpstr>
      <vt:lpstr>What is health literacy?</vt:lpstr>
      <vt:lpstr>Skills required</vt:lpstr>
      <vt:lpstr>Who is affected?</vt:lpstr>
      <vt:lpstr>PowerPoint Presentation</vt:lpstr>
      <vt:lpstr>Health literacy is a two-way street </vt:lpstr>
      <vt:lpstr>The role of shame</vt:lpstr>
      <vt:lpstr>Red flags</vt:lpstr>
      <vt:lpstr>What can we do?</vt:lpstr>
      <vt:lpstr>Universal precautions approach</vt:lpstr>
      <vt:lpstr>Plain language communication</vt:lpstr>
      <vt:lpstr>Your “expert blind spot”</vt:lpstr>
      <vt:lpstr>“Nice to know” versus “Need to know”</vt:lpstr>
      <vt:lpstr>If you are getting your car fixed…</vt:lpstr>
      <vt:lpstr>If you are having trouble with your computer…?</vt:lpstr>
      <vt:lpstr>If you are going swimming in a WI lake,  do you want…?</vt:lpstr>
      <vt:lpstr>When you are speaking, what do you want?</vt:lpstr>
      <vt:lpstr>Jargon game Groups of 5-6 people 15 minutes</vt:lpstr>
      <vt:lpstr>Focus on action steps</vt:lpstr>
      <vt:lpstr>Use analogies</vt:lpstr>
      <vt:lpstr>Complex Chat Groups of 5-6 people 20 minutes</vt:lpstr>
      <vt:lpstr>Confirming understanding</vt:lpstr>
      <vt:lpstr>What questions do you have?  erin.aagesen@wisc.edu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Aagesen</dc:creator>
  <cp:lastModifiedBy>Erin Aagesen</cp:lastModifiedBy>
  <cp:revision>16</cp:revision>
  <dcterms:created xsi:type="dcterms:W3CDTF">2019-11-14T18:40:28Z</dcterms:created>
  <dcterms:modified xsi:type="dcterms:W3CDTF">2019-11-14T20:59:24Z</dcterms:modified>
</cp:coreProperties>
</file>