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 id="2147483660" r:id="rId2"/>
    <p:sldMasterId id="2147483669" r:id="rId3"/>
  </p:sldMasterIdLst>
  <p:notesMasterIdLst>
    <p:notesMasterId r:id="rId21"/>
  </p:notesMasterIdLst>
  <p:handoutMasterIdLst>
    <p:handoutMasterId r:id="rId22"/>
  </p:handoutMasterIdLst>
  <p:sldIdLst>
    <p:sldId id="515" r:id="rId4"/>
    <p:sldId id="549" r:id="rId5"/>
    <p:sldId id="544" r:id="rId6"/>
    <p:sldId id="548" r:id="rId7"/>
    <p:sldId id="550" r:id="rId8"/>
    <p:sldId id="551" r:id="rId9"/>
    <p:sldId id="542" r:id="rId10"/>
    <p:sldId id="554" r:id="rId11"/>
    <p:sldId id="543" r:id="rId12"/>
    <p:sldId id="545" r:id="rId13"/>
    <p:sldId id="552" r:id="rId14"/>
    <p:sldId id="553" r:id="rId15"/>
    <p:sldId id="556" r:id="rId16"/>
    <p:sldId id="546" r:id="rId17"/>
    <p:sldId id="547" r:id="rId18"/>
    <p:sldId id="541" r:id="rId19"/>
    <p:sldId id="555" r:id="rId20"/>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4" userDrawn="1">
          <p15:clr>
            <a:srgbClr val="A4A3A4"/>
          </p15:clr>
        </p15:guide>
        <p15:guide id="2" pos="2904" userDrawn="1">
          <p15:clr>
            <a:srgbClr val="A4A3A4"/>
          </p15:clr>
        </p15:guide>
        <p15:guide id="3" orient="horz" pos="612" userDrawn="1">
          <p15:clr>
            <a:srgbClr val="A4A3A4"/>
          </p15:clr>
        </p15:guide>
        <p15:guide id="4" orient="horz" pos="1026" userDrawn="1">
          <p15:clr>
            <a:srgbClr val="A4A3A4"/>
          </p15:clr>
        </p15:guide>
        <p15:guide id="5" orient="horz" pos="4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K, REBECCA M" initials="BRM" lastIdx="48" clrIdx="0">
    <p:extLst/>
  </p:cmAuthor>
  <p:cmAuthor id="2" name="Microsoft Office User" initials="Office" lastIdx="16"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7]" lastIdx="1" clrIdx="7">
    <p:extLst/>
  </p:cmAuthor>
  <p:cmAuthor id="9" name="Microsoft Office User" initials="Office [8]" lastIdx="1" clrIdx="8">
    <p:extLst/>
  </p:cmAuthor>
  <p:cmAuthor id="10" name="Preston Schmitt" initials="PS" lastIdx="10" clrIdx="9">
    <p:extLst/>
  </p:cmAuthor>
  <p:cmAuthor id="11" name="Amanda Todd" initials="AT" lastIdx="3" clrIdx="10">
    <p:extLst/>
  </p:cmAuthor>
  <p:cmAuthor id="12" name="Amanda Todd" initials="AT [2]" lastIdx="1" clrIdx="11">
    <p:extLst/>
  </p:cmAuthor>
  <p:cmAuthor id="13" name="Amanda Todd" initials="AT [3]" lastIdx="1" clrIdx="12">
    <p:extLst/>
  </p:cmAuthor>
  <p:cmAuthor id="14" name="Amanda Todd" initials="AT [4]" lastIdx="1" clrIdx="1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7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3" autoAdjust="0"/>
    <p:restoredTop sz="83115" autoAdjust="0"/>
  </p:normalViewPr>
  <p:slideViewPr>
    <p:cSldViewPr snapToGrid="0" snapToObjects="1">
      <p:cViewPr varScale="1">
        <p:scale>
          <a:sx n="66" d="100"/>
          <a:sy n="66" d="100"/>
        </p:scale>
        <p:origin x="666" y="60"/>
      </p:cViewPr>
      <p:guideLst>
        <p:guide orient="horz" pos="1404"/>
        <p:guide pos="2904"/>
        <p:guide orient="horz" pos="612"/>
        <p:guide orient="horz" pos="1026"/>
        <p:guide orient="horz" pos="4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224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8DA957C-7086-1842-946C-72BD2CF399EC}" type="datetimeFigureOut">
              <a:rPr lang="en-US" smtClean="0"/>
              <a:t>12/12/2018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59CBD61E-340F-1A44-BA3D-B0D6A70F97E7}" type="slidenum">
              <a:rPr lang="en-US" smtClean="0"/>
              <a:t>‹#›</a:t>
            </a:fld>
            <a:endParaRPr lang="en-US"/>
          </a:p>
        </p:txBody>
      </p:sp>
    </p:spTree>
    <p:extLst>
      <p:ext uri="{BB962C8B-B14F-4D97-AF65-F5344CB8AC3E}">
        <p14:creationId xmlns:p14="http://schemas.microsoft.com/office/powerpoint/2010/main" val="4101039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451864D-C487-214F-A400-C44094BF6C4B}" type="datetimeFigureOut">
              <a:rPr lang="en-US" smtClean="0"/>
              <a:t>12/12/2018</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5C0B09A-6706-1944-A37A-3010484C8750}" type="slidenum">
              <a:rPr lang="en-US" smtClean="0"/>
              <a:t>‹#›</a:t>
            </a:fld>
            <a:endParaRPr lang="en-US"/>
          </a:p>
        </p:txBody>
      </p:sp>
    </p:spTree>
    <p:extLst>
      <p:ext uri="{BB962C8B-B14F-4D97-AF65-F5344CB8AC3E}">
        <p14:creationId xmlns:p14="http://schemas.microsoft.com/office/powerpoint/2010/main" val="14243437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Human_development_(humanity)#cite_note-undp2-1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Amanda Griswold, Crawford County</a:t>
            </a:r>
          </a:p>
          <a:p>
            <a:r>
              <a:rPr lang="en-US" dirty="0" smtClean="0"/>
              <a:t>Heather Quackenboss, Lacrosse County</a:t>
            </a:r>
          </a:p>
          <a:p>
            <a:r>
              <a:rPr lang="en-US" dirty="0" smtClean="0"/>
              <a:t>Amanda Coorough, Sauk County</a:t>
            </a:r>
          </a:p>
          <a:p>
            <a:r>
              <a:rPr lang="en-US" dirty="0" smtClean="0"/>
              <a:t>Heidi </a:t>
            </a:r>
            <a:r>
              <a:rPr lang="en-US" dirty="0" err="1" smtClean="0"/>
              <a:t>Ungrodt</a:t>
            </a:r>
            <a:r>
              <a:rPr lang="en-US" dirty="0" smtClean="0"/>
              <a:t>, Ashland County</a:t>
            </a:r>
          </a:p>
          <a:p>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2</a:t>
            </a:fld>
            <a:endParaRPr lang="en-US"/>
          </a:p>
        </p:txBody>
      </p:sp>
    </p:spTree>
    <p:extLst>
      <p:ext uri="{BB962C8B-B14F-4D97-AF65-F5344CB8AC3E}">
        <p14:creationId xmlns:p14="http://schemas.microsoft.com/office/powerpoint/2010/main" val="217434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 handouts to help the team recognize issues.</a:t>
            </a:r>
            <a:r>
              <a:rPr lang="en-US" baseline="0" dirty="0" smtClean="0"/>
              <a:t> The handout will help you determine if the issues that you want to address is </a:t>
            </a:r>
            <a:endParaRPr lang="en-US" baseline="0" dirty="0" smtClean="0"/>
          </a:p>
          <a:p>
            <a:endParaRPr lang="en-US" baseline="0" dirty="0" smtClean="0"/>
          </a:p>
          <a:p>
            <a:r>
              <a:rPr lang="en-US" baseline="0" dirty="0" smtClean="0"/>
              <a:t>Sustainable,</a:t>
            </a:r>
          </a:p>
          <a:p>
            <a:r>
              <a:rPr lang="en-US" baseline="0" dirty="0" smtClean="0"/>
              <a:t>Equitable</a:t>
            </a:r>
          </a:p>
          <a:p>
            <a:r>
              <a:rPr lang="en-US" baseline="0" dirty="0" smtClean="0"/>
              <a:t>Empowering</a:t>
            </a:r>
          </a:p>
          <a:p>
            <a:r>
              <a:rPr lang="en-US" baseline="0" dirty="0" smtClean="0"/>
              <a:t>Support Safety</a:t>
            </a:r>
          </a:p>
          <a:p>
            <a:r>
              <a:rPr lang="en-US" baseline="0" dirty="0" smtClean="0"/>
              <a:t>Support Productivity and Cooperation.</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13</a:t>
            </a:fld>
            <a:endParaRPr lang="en-US"/>
          </a:p>
        </p:txBody>
      </p:sp>
    </p:spTree>
    <p:extLst>
      <p:ext uri="{BB962C8B-B14F-4D97-AF65-F5344CB8AC3E}">
        <p14:creationId xmlns:p14="http://schemas.microsoft.com/office/powerpoint/2010/main" val="186065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14</a:t>
            </a:fld>
            <a:endParaRPr lang="en-US"/>
          </a:p>
        </p:txBody>
      </p:sp>
    </p:spTree>
    <p:extLst>
      <p:ext uri="{BB962C8B-B14F-4D97-AF65-F5344CB8AC3E}">
        <p14:creationId xmlns:p14="http://schemas.microsoft.com/office/powerpoint/2010/main" val="80165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know</a:t>
            </a:r>
            <a:r>
              <a:rPr lang="en-US" baseline="0" dirty="0" smtClean="0"/>
              <a:t> when you are working within your strength and passion. What are the SIGNs?</a:t>
            </a:r>
          </a:p>
          <a:p>
            <a:endParaRPr lang="en-US" dirty="0" smtClean="0"/>
          </a:p>
          <a:p>
            <a:r>
              <a:rPr lang="en-US" dirty="0" smtClean="0"/>
              <a:t>66% OF YOUR LIFE IS IN A CONSTANT RUCK BECAUSE</a:t>
            </a:r>
            <a:r>
              <a:rPr lang="en-US" baseline="0" dirty="0" smtClean="0"/>
              <a:t> YOUR ONLY SOLICE IS ON THE WEEKEND….WE ARE LIVING FOR THE 33%.</a:t>
            </a:r>
          </a:p>
          <a:p>
            <a:endParaRPr lang="en-US" baseline="0" dirty="0" smtClean="0"/>
          </a:p>
          <a:p>
            <a:r>
              <a:rPr lang="en-US" baseline="0" dirty="0" smtClean="0"/>
              <a:t>Marcus Buckingham </a:t>
            </a:r>
          </a:p>
          <a:p>
            <a:r>
              <a:rPr lang="en-US" baseline="0" dirty="0" smtClean="0"/>
              <a:t>#1 Strength that folks you talk to always seem to say that they have, especially in interviews? (</a:t>
            </a:r>
            <a:r>
              <a:rPr lang="en-US" baseline="0" dirty="0" err="1" smtClean="0"/>
              <a:t>Im</a:t>
            </a:r>
            <a:r>
              <a:rPr lang="en-US" baseline="0" dirty="0" smtClean="0"/>
              <a:t> Good With People).</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15</a:t>
            </a:fld>
            <a:endParaRPr lang="en-US"/>
          </a:p>
        </p:txBody>
      </p:sp>
    </p:spTree>
    <p:extLst>
      <p:ext uri="{BB962C8B-B14F-4D97-AF65-F5344CB8AC3E}">
        <p14:creationId xmlns:p14="http://schemas.microsoft.com/office/powerpoint/2010/main" val="423892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Success. </a:t>
            </a:r>
            <a:r>
              <a:rPr lang="en-US" sz="1100" dirty="0"/>
              <a:t>Certain activities make you feel effective, and accomplished, and in control. Self </a:t>
            </a:r>
            <a:r>
              <a:rPr lang="en-US" sz="1100" dirty="0" smtClean="0"/>
              <a:t>Efficacy.</a:t>
            </a:r>
            <a:endParaRPr lang="en-US" sz="1100" dirty="0"/>
          </a:p>
          <a:p>
            <a:r>
              <a:rPr lang="en-US" sz="1100" b="1" dirty="0"/>
              <a:t>Instinct. </a:t>
            </a:r>
            <a:r>
              <a:rPr lang="en-US" sz="1100" dirty="0"/>
              <a:t>You look forward to doing these things. You are </a:t>
            </a:r>
            <a:r>
              <a:rPr lang="en-US" sz="1100" dirty="0" smtClean="0"/>
              <a:t>instinctively </a:t>
            </a:r>
            <a:r>
              <a:rPr lang="en-US" sz="1100" dirty="0"/>
              <a:t>excited when you know the activity is approaching.</a:t>
            </a:r>
          </a:p>
          <a:p>
            <a:r>
              <a:rPr lang="en-US" sz="1100" b="1" dirty="0"/>
              <a:t>Growth. </a:t>
            </a:r>
            <a:r>
              <a:rPr lang="en-US" sz="1100" dirty="0"/>
              <a:t>You feel like your brain is growing when you are engage in the activity. </a:t>
            </a:r>
            <a:r>
              <a:rPr lang="en-US" sz="1100" dirty="0" smtClean="0"/>
              <a:t>Two </a:t>
            </a:r>
            <a:r>
              <a:rPr lang="en-US" sz="1100" dirty="0"/>
              <a:t>hours could pass and It feels like 5 minutes</a:t>
            </a:r>
          </a:p>
          <a:p>
            <a:r>
              <a:rPr lang="en-US" sz="1100" b="1" dirty="0"/>
              <a:t>Needs. </a:t>
            </a:r>
            <a:r>
              <a:rPr lang="en-US" sz="1100" dirty="0"/>
              <a:t>The activity fulfill you, fills a need in you.</a:t>
            </a:r>
          </a:p>
        </p:txBody>
      </p:sp>
      <p:sp>
        <p:nvSpPr>
          <p:cNvPr id="4" name="Slide Number Placeholder 3"/>
          <p:cNvSpPr>
            <a:spLocks noGrp="1"/>
          </p:cNvSpPr>
          <p:nvPr>
            <p:ph type="sldNum" sz="quarter" idx="10"/>
          </p:nvPr>
        </p:nvSpPr>
        <p:spPr/>
        <p:txBody>
          <a:bodyPr/>
          <a:lstStyle/>
          <a:p>
            <a:fld id="{12CA65F9-1BCC-C947-98C1-0DAC373F926F}" type="slidenum">
              <a:rPr lang="en-US" smtClean="0"/>
              <a:t>16</a:t>
            </a:fld>
            <a:endParaRPr lang="en-US" dirty="0"/>
          </a:p>
        </p:txBody>
      </p:sp>
    </p:spTree>
    <p:extLst>
      <p:ext uri="{BB962C8B-B14F-4D97-AF65-F5344CB8AC3E}">
        <p14:creationId xmlns:p14="http://schemas.microsoft.com/office/powerpoint/2010/main" val="358219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To Know Your Colleague:</a:t>
            </a:r>
            <a:endParaRPr lang="en-US" dirty="0" smtClean="0"/>
          </a:p>
          <a:p>
            <a:endParaRPr lang="en-US" dirty="0" smtClean="0"/>
          </a:p>
          <a:p>
            <a:r>
              <a:rPr lang="en-US" dirty="0" smtClean="0"/>
              <a:t>The </a:t>
            </a:r>
            <a:r>
              <a:rPr lang="en-US" dirty="0" smtClean="0"/>
              <a:t>wizard </a:t>
            </a:r>
            <a:r>
              <a:rPr lang="en-US" dirty="0" err="1" smtClean="0"/>
              <a:t>Gargamel</a:t>
            </a:r>
            <a:r>
              <a:rPr lang="en-US" dirty="0" smtClean="0"/>
              <a:t> created 'SMURF' to cause jealousy</a:t>
            </a:r>
            <a:r>
              <a:rPr lang="en-US" baseline="0" dirty="0" smtClean="0"/>
              <a:t> and to spy on the 'SMURF' village. She was the desire of all of the ‘SMURFS’ in the village. When she arrived her hair was black and she looked  little different but papa 'SMURF' took her in and took her to his lab and made her look more like a 'SMURF' and taught her the 'SMURF' language. She was always in the center of chaos but still the desire of the 'SMURF's. She even went on trial, and acquitted, for her bad behavior. Eventually she left the village but would visit every now and again stirring up more controversy. She took to marrying the grouchiest 'SMURF' in the village, who proclaimed never to marry and to never to love.</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3</a:t>
            </a:fld>
            <a:endParaRPr lang="en-US"/>
          </a:p>
        </p:txBody>
      </p:sp>
    </p:spTree>
    <p:extLst>
      <p:ext uri="{BB962C8B-B14F-4D97-AF65-F5344CB8AC3E}">
        <p14:creationId xmlns:p14="http://schemas.microsoft.com/office/powerpoint/2010/main" val="338523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Getting</a:t>
            </a:r>
            <a:r>
              <a:rPr lang="en-US" baseline="0" dirty="0" smtClean="0"/>
              <a:t> To Know Your Colleague:</a:t>
            </a:r>
            <a:endParaRPr lang="en-US" dirty="0" smtClean="0"/>
          </a:p>
          <a:p>
            <a:endParaRPr lang="en-US" dirty="0" smtClean="0"/>
          </a:p>
          <a:p>
            <a:endParaRPr lang="en-US" dirty="0" smtClean="0"/>
          </a:p>
          <a:p>
            <a:r>
              <a:rPr lang="en-US" dirty="0" smtClean="0"/>
              <a:t>When </a:t>
            </a:r>
            <a:r>
              <a:rPr lang="en-US" dirty="0" smtClean="0"/>
              <a:t>Love Takes Over by Yolanda </a:t>
            </a:r>
            <a:r>
              <a:rPr lang="en-US" dirty="0" smtClean="0"/>
              <a:t>Adams</a:t>
            </a:r>
          </a:p>
          <a:p>
            <a:endParaRPr lang="en-US" dirty="0" smtClean="0"/>
          </a:p>
          <a:p>
            <a:r>
              <a:rPr lang="en-US" dirty="0" smtClean="0"/>
              <a:t>This is the song, among so many, that motivates me in the morning. It was written as a bit of a love song between an individual</a:t>
            </a:r>
            <a:r>
              <a:rPr lang="en-US" baseline="0" dirty="0" smtClean="0"/>
              <a:t> and GOD. But, it can even be interpreted as a love song between two individuals. But, I look at it as falling in love with life. The moment I realized what my purpose was in life I felt like I fell in love. I felt like it was a long a painful journey to get to that point because I met so many disappointments along the way. </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4</a:t>
            </a:fld>
            <a:endParaRPr lang="en-US"/>
          </a:p>
        </p:txBody>
      </p:sp>
    </p:spTree>
    <p:extLst>
      <p:ext uri="{BB962C8B-B14F-4D97-AF65-F5344CB8AC3E}">
        <p14:creationId xmlns:p14="http://schemas.microsoft.com/office/powerpoint/2010/main" val="380854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5</a:t>
            </a:fld>
            <a:endParaRPr lang="en-US"/>
          </a:p>
        </p:txBody>
      </p:sp>
    </p:spTree>
    <p:extLst>
      <p:ext uri="{BB962C8B-B14F-4D97-AF65-F5344CB8AC3E}">
        <p14:creationId xmlns:p14="http://schemas.microsoft.com/office/powerpoint/2010/main" val="49026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6</a:t>
            </a:fld>
            <a:endParaRPr lang="en-US"/>
          </a:p>
        </p:txBody>
      </p:sp>
    </p:spTree>
    <p:extLst>
      <p:ext uri="{BB962C8B-B14F-4D97-AF65-F5344CB8AC3E}">
        <p14:creationId xmlns:p14="http://schemas.microsoft.com/office/powerpoint/2010/main" val="375384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Card Game (Instructions</a:t>
            </a:r>
            <a:r>
              <a:rPr lang="en-US" baseline="0" dirty="0" smtClean="0"/>
              <a:t> in Envelope)</a:t>
            </a:r>
            <a:r>
              <a:rPr lang="en-US" dirty="0" smtClean="0"/>
              <a:t>:</a:t>
            </a:r>
          </a:p>
          <a:p>
            <a:endParaRPr lang="en-US" dirty="0" smtClean="0"/>
          </a:p>
          <a:p>
            <a:r>
              <a:rPr lang="en-US" dirty="0" smtClean="0"/>
              <a:t>Debrief (Midpoint):</a:t>
            </a:r>
          </a:p>
          <a:p>
            <a:r>
              <a:rPr lang="en-US" dirty="0" smtClean="0"/>
              <a:t>How </a:t>
            </a:r>
            <a:r>
              <a:rPr lang="en-US" dirty="0" smtClean="0"/>
              <a:t>do you feel? One </a:t>
            </a:r>
            <a:r>
              <a:rPr lang="en-US" dirty="0" smtClean="0"/>
              <a:t>word.</a:t>
            </a:r>
          </a:p>
          <a:p>
            <a:endParaRPr lang="en-US" dirty="0" smtClean="0"/>
          </a:p>
          <a:p>
            <a:r>
              <a:rPr lang="en-US" dirty="0" smtClean="0"/>
              <a:t>Debrief</a:t>
            </a:r>
            <a:r>
              <a:rPr lang="en-US" baseline="0" dirty="0" smtClean="0"/>
              <a:t> (Conclusion):</a:t>
            </a:r>
            <a:endParaRPr lang="en-US" dirty="0" smtClean="0"/>
          </a:p>
          <a:p>
            <a:r>
              <a:rPr lang="en-US" dirty="0" smtClean="0"/>
              <a:t>What</a:t>
            </a:r>
            <a:r>
              <a:rPr lang="en-US" baseline="0" dirty="0" smtClean="0"/>
              <a:t> happened when a new person arrived at your table?</a:t>
            </a:r>
          </a:p>
          <a:p>
            <a:r>
              <a:rPr lang="en-US" baseline="0" dirty="0" smtClean="0"/>
              <a:t>When you moved to a new space what were your feelings?</a:t>
            </a:r>
          </a:p>
          <a:p>
            <a:r>
              <a:rPr lang="en-US" baseline="0" dirty="0" smtClean="0"/>
              <a:t>How does the activity relate to current conditions in </a:t>
            </a:r>
            <a:r>
              <a:rPr lang="en-US" baseline="0" dirty="0" err="1" smtClean="0"/>
              <a:t>uwex</a:t>
            </a:r>
            <a:r>
              <a:rPr lang="en-US" baseline="0" dirty="0" smtClean="0"/>
              <a:t>, previous conditions, future conditions</a:t>
            </a:r>
            <a:r>
              <a:rPr lang="en-US" baseline="0" dirty="0" smtClean="0"/>
              <a:t>?</a:t>
            </a:r>
          </a:p>
          <a:p>
            <a:r>
              <a:rPr lang="en-US" baseline="0" dirty="0" smtClean="0"/>
              <a:t>How does this activity help you moving forward in your work?</a:t>
            </a:r>
            <a:endParaRPr lang="en-US" dirty="0"/>
          </a:p>
        </p:txBody>
      </p:sp>
      <p:sp>
        <p:nvSpPr>
          <p:cNvPr id="4" name="Slide Number Placeholder 3"/>
          <p:cNvSpPr>
            <a:spLocks noGrp="1"/>
          </p:cNvSpPr>
          <p:nvPr>
            <p:ph type="sldNum" sz="quarter" idx="10"/>
          </p:nvPr>
        </p:nvSpPr>
        <p:spPr/>
        <p:txBody>
          <a:bodyPr/>
          <a:lstStyle/>
          <a:p>
            <a:fld id="{12CA65F9-1BCC-C947-98C1-0DAC373F926F}" type="slidenum">
              <a:rPr lang="en-US" smtClean="0"/>
              <a:t>7</a:t>
            </a:fld>
            <a:endParaRPr lang="en-US" dirty="0"/>
          </a:p>
        </p:txBody>
      </p:sp>
    </p:spTree>
    <p:extLst>
      <p:ext uri="{BB962C8B-B14F-4D97-AF65-F5344CB8AC3E}">
        <p14:creationId xmlns:p14="http://schemas.microsoft.com/office/powerpoint/2010/main" val="19521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is the idea of fairness for every person, between men and women; we each have the right to an education and health care.</a:t>
            </a:r>
          </a:p>
          <a:p>
            <a:endParaRPr lang="en-US" dirty="0"/>
          </a:p>
          <a:p>
            <a:r>
              <a:rPr lang="en-US" dirty="0"/>
              <a:t>Sustainability is the view that we all have the right to earn a living that can sustain our lives and have access to a more even distribution of goods.</a:t>
            </a:r>
          </a:p>
          <a:p>
            <a:endParaRPr lang="en-US" dirty="0"/>
          </a:p>
          <a:p>
            <a:r>
              <a:rPr lang="en-US" dirty="0"/>
              <a:t>Productivity states the full participation of people in the process of income generation. This also means that the government needs more efficient social programs for its people.</a:t>
            </a:r>
          </a:p>
          <a:p>
            <a:endParaRPr lang="en-US" dirty="0"/>
          </a:p>
          <a:p>
            <a:r>
              <a:rPr lang="en-US" dirty="0"/>
              <a:t>Empowerment is the freedom of the people to influence development and decisions that affect their lives.</a:t>
            </a:r>
          </a:p>
          <a:p>
            <a:r>
              <a:rPr lang="en-US" dirty="0"/>
              <a:t>Cooperation stipulates participation and belonging to communities and groups as a means of mutual enrichment and a source of social meaning.</a:t>
            </a:r>
          </a:p>
          <a:p>
            <a:endParaRPr lang="en-US" dirty="0"/>
          </a:p>
          <a:p>
            <a:r>
              <a:rPr lang="en-US" dirty="0"/>
              <a:t>Security offers people development opportunities freely and safely with confidence that they will not disappear suddenly in the future.</a:t>
            </a:r>
            <a:r>
              <a:rPr lang="en-US" dirty="0">
                <a:hlinkClick r:id="rId3"/>
              </a:rPr>
              <a:t>[</a:t>
            </a:r>
            <a:endParaRPr lang="en-US" dirty="0"/>
          </a:p>
          <a:p>
            <a:endParaRPr lang="en-US" dirty="0"/>
          </a:p>
        </p:txBody>
      </p:sp>
      <p:sp>
        <p:nvSpPr>
          <p:cNvPr id="4" name="Slide Number Placeholder 3"/>
          <p:cNvSpPr>
            <a:spLocks noGrp="1"/>
          </p:cNvSpPr>
          <p:nvPr>
            <p:ph type="sldNum" sz="quarter" idx="10"/>
          </p:nvPr>
        </p:nvSpPr>
        <p:spPr/>
        <p:txBody>
          <a:bodyPr/>
          <a:lstStyle/>
          <a:p>
            <a:fld id="{12CA65F9-1BCC-C947-98C1-0DAC373F926F}" type="slidenum">
              <a:rPr lang="en-US" smtClean="0"/>
              <a:t>9</a:t>
            </a:fld>
            <a:endParaRPr lang="en-US" dirty="0"/>
          </a:p>
        </p:txBody>
      </p:sp>
    </p:spTree>
    <p:extLst>
      <p:ext uri="{BB962C8B-B14F-4D97-AF65-F5344CB8AC3E}">
        <p14:creationId xmlns:p14="http://schemas.microsoft.com/office/powerpoint/2010/main" val="43496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table will have a different Pillar focus. </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10</a:t>
            </a:fld>
            <a:endParaRPr lang="en-US"/>
          </a:p>
        </p:txBody>
      </p:sp>
    </p:spTree>
    <p:extLst>
      <p:ext uri="{BB962C8B-B14F-4D97-AF65-F5344CB8AC3E}">
        <p14:creationId xmlns:p14="http://schemas.microsoft.com/office/powerpoint/2010/main" val="131482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Jenna</a:t>
            </a:r>
            <a:r>
              <a:rPr lang="en-US" baseline="0" dirty="0" smtClean="0"/>
              <a:t> Klink</a:t>
            </a:r>
            <a:endParaRPr lang="en-US" dirty="0"/>
          </a:p>
        </p:txBody>
      </p:sp>
      <p:sp>
        <p:nvSpPr>
          <p:cNvPr id="4" name="Slide Number Placeholder 3"/>
          <p:cNvSpPr>
            <a:spLocks noGrp="1"/>
          </p:cNvSpPr>
          <p:nvPr>
            <p:ph type="sldNum" sz="quarter" idx="10"/>
          </p:nvPr>
        </p:nvSpPr>
        <p:spPr/>
        <p:txBody>
          <a:bodyPr/>
          <a:lstStyle/>
          <a:p>
            <a:fld id="{55C0B09A-6706-1944-A37A-3010484C8750}" type="slidenum">
              <a:rPr lang="en-US" smtClean="0"/>
              <a:t>11</a:t>
            </a:fld>
            <a:endParaRPr lang="en-US"/>
          </a:p>
        </p:txBody>
      </p:sp>
    </p:spTree>
    <p:extLst>
      <p:ext uri="{BB962C8B-B14F-4D97-AF65-F5344CB8AC3E}">
        <p14:creationId xmlns:p14="http://schemas.microsoft.com/office/powerpoint/2010/main" val="268776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786885" y="621836"/>
            <a:ext cx="7332649" cy="920750"/>
          </a:xfrm>
          <a:prstGeom prst="rect">
            <a:avLst/>
          </a:prstGeom>
        </p:spPr>
        <p:txBody>
          <a:bodyPr vert="horz"/>
          <a:lstStyle>
            <a:lvl1pPr marL="0" indent="0">
              <a:lnSpc>
                <a:spcPct val="100000"/>
              </a:lnSpc>
              <a:spcBef>
                <a:spcPts val="0"/>
              </a:spcBef>
              <a:buNone/>
              <a:defRPr sz="3000" b="1" i="0" baseline="0">
                <a:solidFill>
                  <a:schemeClr val="bg1"/>
                </a:solidFill>
                <a:latin typeface="Arial"/>
                <a:cs typeface="Arial"/>
              </a:defRPr>
            </a:lvl1pPr>
          </a:lstStyle>
          <a:p>
            <a:pPr lvl="0"/>
            <a:r>
              <a:rPr lang="en-US" dirty="0"/>
              <a:t>TITLE OF PRESENTATION GOES HERE</a:t>
            </a:r>
          </a:p>
        </p:txBody>
      </p:sp>
      <p:sp>
        <p:nvSpPr>
          <p:cNvPr id="9" name="Text Placeholder 8"/>
          <p:cNvSpPr>
            <a:spLocks noGrp="1"/>
          </p:cNvSpPr>
          <p:nvPr>
            <p:ph type="body" sz="quarter" idx="13" hasCustomPrompt="1"/>
          </p:nvPr>
        </p:nvSpPr>
        <p:spPr>
          <a:xfrm>
            <a:off x="783212" y="437279"/>
            <a:ext cx="5445125" cy="178196"/>
          </a:xfrm>
          <a:prstGeom prst="rect">
            <a:avLst/>
          </a:prstGeom>
        </p:spPr>
        <p:txBody>
          <a:bodyPr vert="horz"/>
          <a:lstStyle>
            <a:lvl1pPr marL="0" indent="0">
              <a:spcBef>
                <a:spcPts val="0"/>
              </a:spcBef>
              <a:buNone/>
              <a:defRPr sz="900" b="1" i="0" baseline="0">
                <a:solidFill>
                  <a:schemeClr val="bg1"/>
                </a:solidFill>
                <a:latin typeface="Arial"/>
                <a:cs typeface="Arial"/>
              </a:defRPr>
            </a:lvl1pPr>
          </a:lstStyle>
          <a:p>
            <a:pPr lvl="0"/>
            <a:r>
              <a:rPr lang="en-US" dirty="0"/>
              <a:t>THE UNIVERSITY OF WISCONSIN–MADISON</a:t>
            </a:r>
          </a:p>
        </p:txBody>
      </p:sp>
    </p:spTree>
    <p:extLst>
      <p:ext uri="{BB962C8B-B14F-4D97-AF65-F5344CB8AC3E}">
        <p14:creationId xmlns:p14="http://schemas.microsoft.com/office/powerpoint/2010/main" val="363276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RGE IMAGE + HEADLINE">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1" name="Text Placeholder 3"/>
          <p:cNvSpPr>
            <a:spLocks noGrp="1"/>
          </p:cNvSpPr>
          <p:nvPr>
            <p:ph type="body" sz="quarter" idx="19" hasCustomPrompt="1"/>
          </p:nvPr>
        </p:nvSpPr>
        <p:spPr>
          <a:xfrm>
            <a:off x="757767" y="622220"/>
            <a:ext cx="5952595" cy="762080"/>
          </a:xfrm>
          <a:prstGeom prst="rect">
            <a:avLst/>
          </a:prstGeom>
        </p:spPr>
        <p:txBody>
          <a:bodyPr vert="horz" anchor="ctr" anchorCtr="0"/>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
        <p:nvSpPr>
          <p:cNvPr id="13" name="Picture Placeholder 4"/>
          <p:cNvSpPr>
            <a:spLocks noGrp="1"/>
          </p:cNvSpPr>
          <p:nvPr>
            <p:ph type="pic" sz="quarter" idx="16"/>
          </p:nvPr>
        </p:nvSpPr>
        <p:spPr>
          <a:xfrm>
            <a:off x="876301" y="1384300"/>
            <a:ext cx="7455236" cy="3051524"/>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Tree>
    <p:extLst>
      <p:ext uri="{BB962C8B-B14F-4D97-AF65-F5344CB8AC3E}">
        <p14:creationId xmlns:p14="http://schemas.microsoft.com/office/powerpoint/2010/main" val="250966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1"/>
            <a:ext cx="9144000" cy="5143500"/>
          </a:xfrm>
          <a:prstGeom prst="rect">
            <a:avLst/>
          </a:prstGeom>
        </p:spPr>
      </p:pic>
      <p:sp>
        <p:nvSpPr>
          <p:cNvPr id="16" name="Picture Placeholder 4"/>
          <p:cNvSpPr>
            <a:spLocks noGrp="1"/>
          </p:cNvSpPr>
          <p:nvPr>
            <p:ph type="pic" sz="quarter" idx="17" hasCustomPrompt="1"/>
          </p:nvPr>
        </p:nvSpPr>
        <p:spPr>
          <a:xfrm>
            <a:off x="0" y="1"/>
            <a:ext cx="9144000" cy="5143500"/>
          </a:xfrm>
          <a:prstGeom prst="rect">
            <a:avLst/>
          </a:prstGeom>
        </p:spPr>
        <p:txBody>
          <a:bodyPr vert="horz" anchor="b" anchorCtr="1"/>
          <a:lstStyle>
            <a:lvl1pPr marL="0" indent="0">
              <a:spcBef>
                <a:spcPts val="0"/>
              </a:spcBef>
              <a:buFontTx/>
              <a:buNone/>
              <a:defRPr sz="675" baseline="0">
                <a:solidFill>
                  <a:schemeClr val="tx1"/>
                </a:solidFill>
                <a:latin typeface="Avenir Medium"/>
              </a:defRPr>
            </a:lvl1pPr>
          </a:lstStyle>
          <a:p>
            <a:r>
              <a:rPr lang="en-US" dirty="0">
                <a:solidFill>
                  <a:schemeClr val="tx1"/>
                </a:solidFill>
              </a:rPr>
              <a:t>THIS SLIDE IS FOR FULL BLEED PHOTOGRAPHY. CLICK THE ICON BEHIND THE HEADLINE OR DRAG+DROP A PHOTO TO ADD AN IMAGE.</a:t>
            </a:r>
            <a:endParaRPr lang="en-US" dirty="0"/>
          </a:p>
        </p:txBody>
      </p:sp>
      <p:sp>
        <p:nvSpPr>
          <p:cNvPr id="17" name="Text Placeholder 3"/>
          <p:cNvSpPr>
            <a:spLocks noGrp="1"/>
          </p:cNvSpPr>
          <p:nvPr>
            <p:ph type="body" sz="quarter" idx="15" hasCustomPrompt="1"/>
          </p:nvPr>
        </p:nvSpPr>
        <p:spPr>
          <a:xfrm>
            <a:off x="796392" y="1912593"/>
            <a:ext cx="7239000" cy="905830"/>
          </a:xfrm>
          <a:prstGeom prst="rect">
            <a:avLst/>
          </a:prstGeom>
        </p:spPr>
        <p:txBody>
          <a:bodyPr vert="horz"/>
          <a:lstStyle>
            <a:lvl1pPr marL="0" indent="0">
              <a:buNone/>
              <a:defRPr sz="3000" b="1" i="0" baseline="0">
                <a:solidFill>
                  <a:schemeClr val="bg1"/>
                </a:solidFill>
                <a:effectLst/>
                <a:latin typeface="Arial"/>
                <a:cs typeface="Arial"/>
              </a:defRPr>
            </a:lvl1pPr>
          </a:lstStyle>
          <a:p>
            <a:pPr lvl="0"/>
            <a:r>
              <a:rPr lang="en-US" dirty="0"/>
              <a:t>THE HEADLINE IS ON TOP OF THE IMAGE.</a:t>
            </a:r>
          </a:p>
        </p:txBody>
      </p:sp>
    </p:spTree>
    <p:extLst>
      <p:ext uri="{BB962C8B-B14F-4D97-AF65-F5344CB8AC3E}">
        <p14:creationId xmlns:p14="http://schemas.microsoft.com/office/powerpoint/2010/main" val="297006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0" y="722110"/>
            <a:ext cx="8331200" cy="634302"/>
          </a:xfrm>
          <a:prstGeom prst="rect">
            <a:avLst/>
          </a:prstGeo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93700" y="1327549"/>
            <a:ext cx="8331200" cy="3156347"/>
          </a:xfrm>
          <a:prstGeom prst="rect">
            <a:avLst/>
          </a:prstGeom>
        </p:spPr>
        <p:txBody>
          <a:bodyPr/>
          <a:lstStyle>
            <a:lvl1pPr marL="0" indent="0">
              <a:buNone/>
              <a:defRPr/>
            </a:lvl1pPr>
          </a:lstStyle>
          <a:p>
            <a:pPr lvl="0"/>
            <a:r>
              <a:rPr lang="en-US" dirty="0"/>
              <a:t>Click to edit master styles</a:t>
            </a:r>
          </a:p>
        </p:txBody>
      </p:sp>
      <p:sp>
        <p:nvSpPr>
          <p:cNvPr id="4" name="Date Placeholder 3"/>
          <p:cNvSpPr>
            <a:spLocks noGrp="1"/>
          </p:cNvSpPr>
          <p:nvPr>
            <p:ph type="dt" sz="half" idx="10"/>
          </p:nvPr>
        </p:nvSpPr>
        <p:spPr>
          <a:xfrm>
            <a:off x="457200" y="4863465"/>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62300" y="486251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654800" y="4862513"/>
            <a:ext cx="2133600" cy="273844"/>
          </a:xfrm>
          <a:prstGeom prst="rect">
            <a:avLst/>
          </a:prstGeom>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94001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784C1D-92B9-214F-B52E-C2D4402E0505}" type="datetimeFigureOut">
              <a:rPr lang="en-US" smtClean="0"/>
              <a:t>12/12/2018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75C1F6-BD9F-534D-8B1B-1C875161DBE7}" type="slidenum">
              <a:rPr lang="en-US" smtClean="0"/>
              <a:t>‹#›</a:t>
            </a:fld>
            <a:endParaRPr lang="en-US" dirty="0"/>
          </a:p>
        </p:txBody>
      </p:sp>
    </p:spTree>
    <p:extLst>
      <p:ext uri="{BB962C8B-B14F-4D97-AF65-F5344CB8AC3E}">
        <p14:creationId xmlns:p14="http://schemas.microsoft.com/office/powerpoint/2010/main" val="315472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BASIC)">
    <p:spTree>
      <p:nvGrpSpPr>
        <p:cNvPr id="1" name=""/>
        <p:cNvGrpSpPr/>
        <p:nvPr/>
      </p:nvGrpSpPr>
      <p:grpSpPr>
        <a:xfrm>
          <a:off x="0" y="0"/>
          <a:ext cx="0" cy="0"/>
          <a:chOff x="0" y="0"/>
          <a:chExt cx="0" cy="0"/>
        </a:xfrm>
      </p:grpSpPr>
      <p:sp>
        <p:nvSpPr>
          <p:cNvPr id="4" name="object 4"/>
          <p:cNvSpPr txBox="1"/>
          <p:nvPr userDrawn="1"/>
        </p:nvSpPr>
        <p:spPr>
          <a:xfrm>
            <a:off x="2260936" y="4647335"/>
            <a:ext cx="6375400" cy="115416"/>
          </a:xfrm>
          <a:prstGeom prst="rect">
            <a:avLst/>
          </a:prstGeom>
        </p:spPr>
        <p:txBody>
          <a:bodyPr vert="horz" wrap="square" lIns="0" tIns="0" rIns="0" bIns="0" rtlCol="0">
            <a:spAutoFit/>
          </a:bodyPr>
          <a:lstStyle/>
          <a:p>
            <a:pPr marL="9524" marR="3810" algn="r">
              <a:tabLst>
                <a:tab pos="1532018" algn="l"/>
                <a:tab pos="1638217" algn="l"/>
                <a:tab pos="2433513" algn="l"/>
              </a:tabLst>
            </a:pPr>
            <a:fld id="{0E1F2C87-DDC6-BA46-97E3-8B17805E8865}" type="slidenum">
              <a:rPr lang="en-US" sz="750" b="1" smtClean="0">
                <a:solidFill>
                  <a:srgbClr val="FFFFFF"/>
                </a:solidFill>
                <a:latin typeface="Avenir Medium"/>
                <a:cs typeface="Avenir Black"/>
              </a:rPr>
              <a:pPr marL="9524" marR="3810" algn="r">
                <a:tabLst>
                  <a:tab pos="1532018" algn="l"/>
                  <a:tab pos="1638217" algn="l"/>
                  <a:tab pos="2433513" algn="l"/>
                </a:tabLst>
              </a:pPr>
              <a:t>‹#›</a:t>
            </a:fld>
            <a:endParaRPr lang="en-US" sz="750" dirty="0">
              <a:latin typeface="Avenir Medium"/>
              <a:cs typeface="Avenir Black"/>
            </a:endParaRPr>
          </a:p>
        </p:txBody>
      </p:sp>
      <p:sp>
        <p:nvSpPr>
          <p:cNvPr id="17" name="Text Placeholder 3"/>
          <p:cNvSpPr>
            <a:spLocks noGrp="1"/>
          </p:cNvSpPr>
          <p:nvPr>
            <p:ph type="body" sz="quarter" idx="14" hasCustomPrompt="1"/>
          </p:nvPr>
        </p:nvSpPr>
        <p:spPr>
          <a:xfrm>
            <a:off x="2082802" y="2438400"/>
            <a:ext cx="4960938" cy="698897"/>
          </a:xfrm>
          <a:prstGeom prst="rect">
            <a:avLst/>
          </a:prstGeom>
        </p:spPr>
        <p:txBody>
          <a:bodyPr vert="horz" anchor="ctr" anchorCtr="1"/>
          <a:lstStyle>
            <a:lvl1pPr marL="0" indent="0" algn="ctr">
              <a:lnSpc>
                <a:spcPct val="100000"/>
              </a:lnSpc>
              <a:buNone/>
              <a:defRPr sz="2100" b="1" i="0" baseline="0">
                <a:solidFill>
                  <a:schemeClr val="bg1"/>
                </a:solidFill>
                <a:latin typeface="Arial"/>
                <a:cs typeface="Arial"/>
              </a:defRPr>
            </a:lvl1pPr>
          </a:lstStyle>
          <a:p>
            <a:pPr lvl="0"/>
            <a:r>
              <a:rPr lang="en-US" dirty="0"/>
              <a:t>SECTION TITLE</a:t>
            </a:r>
          </a:p>
        </p:txBody>
      </p:sp>
    </p:spTree>
    <p:extLst>
      <p:ext uri="{BB962C8B-B14F-4D97-AF65-F5344CB8AC3E}">
        <p14:creationId xmlns:p14="http://schemas.microsoft.com/office/powerpoint/2010/main" val="3462882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786885" y="621836"/>
            <a:ext cx="7332649" cy="920750"/>
          </a:xfrm>
          <a:prstGeom prst="rect">
            <a:avLst/>
          </a:prstGeom>
        </p:spPr>
        <p:txBody>
          <a:bodyPr vert="horz"/>
          <a:lstStyle>
            <a:lvl1pPr marL="0" indent="0">
              <a:lnSpc>
                <a:spcPct val="100000"/>
              </a:lnSpc>
              <a:spcBef>
                <a:spcPts val="0"/>
              </a:spcBef>
              <a:buNone/>
              <a:defRPr sz="3000" b="1" i="0" baseline="0">
                <a:solidFill>
                  <a:schemeClr val="bg1"/>
                </a:solidFill>
                <a:latin typeface="Arial"/>
                <a:cs typeface="Arial"/>
              </a:defRPr>
            </a:lvl1pPr>
          </a:lstStyle>
          <a:p>
            <a:pPr lvl="0"/>
            <a:r>
              <a:rPr lang="en-US" dirty="0"/>
              <a:t>TITLE OF PRESENTATION GOES HERE</a:t>
            </a:r>
          </a:p>
        </p:txBody>
      </p:sp>
      <p:sp>
        <p:nvSpPr>
          <p:cNvPr id="9" name="Text Placeholder 8"/>
          <p:cNvSpPr>
            <a:spLocks noGrp="1"/>
          </p:cNvSpPr>
          <p:nvPr>
            <p:ph type="body" sz="quarter" idx="13" hasCustomPrompt="1"/>
          </p:nvPr>
        </p:nvSpPr>
        <p:spPr>
          <a:xfrm>
            <a:off x="783212" y="437279"/>
            <a:ext cx="5445125" cy="178196"/>
          </a:xfrm>
          <a:prstGeom prst="rect">
            <a:avLst/>
          </a:prstGeom>
        </p:spPr>
        <p:txBody>
          <a:bodyPr vert="horz"/>
          <a:lstStyle>
            <a:lvl1pPr marL="0" indent="0">
              <a:spcBef>
                <a:spcPts val="0"/>
              </a:spcBef>
              <a:buNone/>
              <a:defRPr sz="900" b="1" i="0" baseline="0">
                <a:solidFill>
                  <a:schemeClr val="bg1"/>
                </a:solidFill>
                <a:latin typeface="Arial"/>
                <a:cs typeface="Arial"/>
              </a:defRPr>
            </a:lvl1pPr>
          </a:lstStyle>
          <a:p>
            <a:pPr lvl="0"/>
            <a:r>
              <a:rPr lang="en-US" dirty="0"/>
              <a:t>THE UNIVERSITY OF WISCONSIN–MADISON</a:t>
            </a:r>
          </a:p>
        </p:txBody>
      </p:sp>
    </p:spTree>
    <p:extLst>
      <p:ext uri="{BB962C8B-B14F-4D97-AF65-F5344CB8AC3E}">
        <p14:creationId xmlns:p14="http://schemas.microsoft.com/office/powerpoint/2010/main" val="3121026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0" y="722110"/>
            <a:ext cx="8331200" cy="634302"/>
          </a:xfrm>
          <a:prstGeom prst="rect">
            <a:avLst/>
          </a:prstGeo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393700" y="1327549"/>
            <a:ext cx="8331200" cy="3156347"/>
          </a:xfrm>
          <a:prstGeom prst="rect">
            <a:avLst/>
          </a:prstGeom>
        </p:spPr>
        <p:txBody>
          <a:bodyPr/>
          <a:lstStyle>
            <a:lvl1pPr marL="0" indent="0">
              <a:buNone/>
              <a:defRPr/>
            </a:lvl1pPr>
          </a:lstStyle>
          <a:p>
            <a:pPr lvl="0"/>
            <a:r>
              <a:rPr lang="en-US" dirty="0"/>
              <a:t>Click to edit master styles</a:t>
            </a:r>
          </a:p>
        </p:txBody>
      </p:sp>
      <p:sp>
        <p:nvSpPr>
          <p:cNvPr id="4" name="Date Placeholder 3"/>
          <p:cNvSpPr>
            <a:spLocks noGrp="1"/>
          </p:cNvSpPr>
          <p:nvPr>
            <p:ph type="dt" sz="half" idx="10"/>
          </p:nvPr>
        </p:nvSpPr>
        <p:spPr>
          <a:xfrm>
            <a:off x="457200" y="4863465"/>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62300" y="486251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654800" y="4862513"/>
            <a:ext cx="2133600" cy="273844"/>
          </a:xfrm>
          <a:prstGeom prst="rect">
            <a:avLst/>
          </a:prstGeom>
        </p:spPr>
        <p:txBody>
          <a:bodyPr/>
          <a:lstStyle/>
          <a:p>
            <a:fld id="{2A9B6F24-B152-E34C-9FEA-21E4BFD4CBE1}" type="slidenum">
              <a:rPr lang="en-US" smtClean="0"/>
              <a:t>‹#›</a:t>
            </a:fld>
            <a:endParaRPr lang="en-US"/>
          </a:p>
        </p:txBody>
      </p:sp>
    </p:spTree>
    <p:extLst>
      <p:ext uri="{BB962C8B-B14F-4D97-AF65-F5344CB8AC3E}">
        <p14:creationId xmlns:p14="http://schemas.microsoft.com/office/powerpoint/2010/main" val="201079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 HEADLINE + COPY/LIST">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63044" y="2730500"/>
            <a:ext cx="3679828" cy="1355669"/>
          </a:xfrm>
          <a:prstGeom prst="rect">
            <a:avLst/>
          </a:prstGeom>
        </p:spPr>
        <p:txBody>
          <a:bodyPr vert="horz"/>
          <a:lstStyle>
            <a:lvl1pPr marL="102870" indent="-171450">
              <a:lnSpc>
                <a:spcPct val="150000"/>
              </a:lnSpc>
              <a:spcBef>
                <a:spcPts val="450"/>
              </a:spcBef>
              <a:buFont typeface="+mj-lt"/>
              <a:buAutoNum type="arabicPeriod"/>
              <a:defRPr sz="900" b="0" i="0" baseline="0">
                <a:solidFill>
                  <a:schemeClr val="bg1">
                    <a:lumMod val="50000"/>
                  </a:schemeClr>
                </a:solidFill>
                <a:latin typeface="Arial"/>
                <a:cs typeface="Arial"/>
              </a:defRPr>
            </a:lvl1pPr>
            <a:lvl2pPr marL="308610" indent="-171450">
              <a:lnSpc>
                <a:spcPct val="150000"/>
              </a:lnSpc>
              <a:spcBef>
                <a:spcPts val="450"/>
              </a:spcBef>
              <a:buFont typeface="+mj-lt"/>
              <a:buAutoNum type="alphaUcPeriod"/>
              <a:defRPr sz="900" b="0" i="0" baseline="0">
                <a:solidFill>
                  <a:schemeClr val="bg1">
                    <a:lumMod val="50000"/>
                  </a:schemeClr>
                </a:solidFill>
                <a:latin typeface="Arial"/>
                <a:cs typeface="Arial"/>
              </a:defRPr>
            </a:lvl2pPr>
            <a:lvl3pPr marL="480060" indent="-137160">
              <a:lnSpc>
                <a:spcPct val="150000"/>
              </a:lnSpc>
              <a:spcBef>
                <a:spcPts val="450"/>
              </a:spcBef>
              <a:defRPr sz="900" b="0" i="0" baseline="0">
                <a:solidFill>
                  <a:schemeClr val="bg1">
                    <a:lumMod val="50000"/>
                  </a:schemeClr>
                </a:solidFill>
                <a:latin typeface="Arial"/>
                <a:cs typeface="Arial"/>
              </a:defRPr>
            </a:lvl3pPr>
            <a:lvl4pPr marL="685800" indent="-137160">
              <a:lnSpc>
                <a:spcPct val="150000"/>
              </a:lnSpc>
              <a:spcBef>
                <a:spcPts val="450"/>
              </a:spcBef>
              <a:defRPr sz="900" b="0" i="0" baseline="0">
                <a:solidFill>
                  <a:schemeClr val="bg1">
                    <a:lumMod val="50000"/>
                  </a:schemeClr>
                </a:solidFill>
                <a:latin typeface="Arial"/>
                <a:cs typeface="Arial"/>
              </a:defRPr>
            </a:lvl4pPr>
            <a:lvl5pPr marL="822960" indent="-137160">
              <a:lnSpc>
                <a:spcPct val="150000"/>
              </a:lnSpc>
              <a:spcBef>
                <a:spcPts val="450"/>
              </a:spcBef>
              <a:defRPr sz="900" b="0" i="0" baseline="0">
                <a:solidFill>
                  <a:schemeClr val="bg1">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7" name="Text Placeholder 3"/>
          <p:cNvSpPr>
            <a:spLocks noGrp="1"/>
          </p:cNvSpPr>
          <p:nvPr>
            <p:ph type="body" sz="quarter" idx="18" hasCustomPrompt="1"/>
          </p:nvPr>
        </p:nvSpPr>
        <p:spPr>
          <a:xfrm>
            <a:off x="668339" y="1638211"/>
            <a:ext cx="3674533" cy="584298"/>
          </a:xfrm>
          <a:prstGeom prst="rect">
            <a:avLst/>
          </a:prstGeom>
        </p:spPr>
        <p:txBody>
          <a:bodyPr vert="horz"/>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
        <p:nvSpPr>
          <p:cNvPr id="19" name="Text Placeholder 6"/>
          <p:cNvSpPr>
            <a:spLocks noGrp="1"/>
          </p:cNvSpPr>
          <p:nvPr>
            <p:ph type="body" sz="quarter" idx="17" hasCustomPrompt="1"/>
          </p:nvPr>
        </p:nvSpPr>
        <p:spPr>
          <a:xfrm>
            <a:off x="668339" y="2222509"/>
            <a:ext cx="3674533" cy="495291"/>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0" name="Picture Placeholder 4"/>
          <p:cNvSpPr>
            <a:spLocks noGrp="1"/>
          </p:cNvSpPr>
          <p:nvPr>
            <p:ph type="pic" sz="quarter" idx="16"/>
          </p:nvPr>
        </p:nvSpPr>
        <p:spPr>
          <a:xfrm>
            <a:off x="5087938" y="1323918"/>
            <a:ext cx="3243262" cy="2762250"/>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Tree>
    <p:extLst>
      <p:ext uri="{BB962C8B-B14F-4D97-AF65-F5344CB8AC3E}">
        <p14:creationId xmlns:p14="http://schemas.microsoft.com/office/powerpoint/2010/main" val="299351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786885" y="2771693"/>
            <a:ext cx="7332649" cy="920750"/>
          </a:xfrm>
          <a:prstGeom prst="rect">
            <a:avLst/>
          </a:prstGeom>
        </p:spPr>
        <p:txBody>
          <a:bodyPr vert="horz" anchor="ctr" anchorCtr="0"/>
          <a:lstStyle>
            <a:lvl1pPr marL="0" indent="0">
              <a:lnSpc>
                <a:spcPct val="100000"/>
              </a:lnSpc>
              <a:spcBef>
                <a:spcPts val="0"/>
              </a:spcBef>
              <a:buNone/>
              <a:defRPr sz="3000" b="1" i="0" baseline="0">
                <a:solidFill>
                  <a:schemeClr val="bg1"/>
                </a:solidFill>
                <a:latin typeface="Arial"/>
                <a:cs typeface="Arial"/>
              </a:defRPr>
            </a:lvl1pPr>
          </a:lstStyle>
          <a:p>
            <a:pPr lvl="0"/>
            <a:r>
              <a:rPr lang="en-US" dirty="0"/>
              <a:t>THANK YOU.</a:t>
            </a:r>
          </a:p>
        </p:txBody>
      </p:sp>
      <p:sp>
        <p:nvSpPr>
          <p:cNvPr id="6" name="Date Placeholder 3"/>
          <p:cNvSpPr txBox="1">
            <a:spLocks/>
          </p:cNvSpPr>
          <p:nvPr userDrawn="1"/>
        </p:nvSpPr>
        <p:spPr>
          <a:xfrm>
            <a:off x="5985933" y="4419436"/>
            <a:ext cx="2133600" cy="152564"/>
          </a:xfrm>
          <a:prstGeom prst="rect">
            <a:avLst/>
          </a:prstGeom>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750" baseline="0" dirty="0">
              <a:solidFill>
                <a:schemeClr val="bg1"/>
              </a:solidFill>
              <a:latin typeface="Avenir Medium"/>
            </a:endParaRPr>
          </a:p>
        </p:txBody>
      </p:sp>
    </p:spTree>
    <p:extLst>
      <p:ext uri="{BB962C8B-B14F-4D97-AF65-F5344CB8AC3E}">
        <p14:creationId xmlns:p14="http://schemas.microsoft.com/office/powerpoint/2010/main" val="193813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AGENDA</a:t>
            </a:r>
          </a:p>
        </p:txBody>
      </p:sp>
      <p:sp>
        <p:nvSpPr>
          <p:cNvPr id="14" name="Text Placeholder 13"/>
          <p:cNvSpPr>
            <a:spLocks noGrp="1"/>
          </p:cNvSpPr>
          <p:nvPr>
            <p:ph type="body" sz="quarter" idx="14" hasCustomPrompt="1"/>
          </p:nvPr>
        </p:nvSpPr>
        <p:spPr>
          <a:xfrm>
            <a:off x="810682" y="1625999"/>
            <a:ext cx="3317875" cy="1549002"/>
          </a:xfrm>
          <a:prstGeom prst="rect">
            <a:avLst/>
          </a:prstGeom>
        </p:spPr>
        <p:txBody>
          <a:bodyPr vert="horz"/>
          <a:lstStyle>
            <a:lvl1pPr marL="0" indent="0">
              <a:lnSpc>
                <a:spcPct val="150000"/>
              </a:lnSpc>
              <a:buNone/>
              <a:defRPr sz="900" b="0" i="0" baseline="0">
                <a:solidFill>
                  <a:schemeClr val="tx1">
                    <a:lumMod val="75000"/>
                    <a:lumOff val="25000"/>
                  </a:schemeClr>
                </a:solidFill>
                <a:latin typeface="Arial"/>
                <a:cs typeface="Arial"/>
              </a:defRPr>
            </a:lvl1pPr>
          </a:lstStyle>
          <a:p>
            <a:pPr lvl="0"/>
            <a:r>
              <a:rPr lang="en-US" dirty="0"/>
              <a:t>01 | TITLE OF SECTION GOES HERE</a:t>
            </a:r>
          </a:p>
          <a:p>
            <a:pPr lvl="0"/>
            <a:r>
              <a:rPr lang="en-US" dirty="0"/>
              <a:t>02 | TITLE OF SECTION GOES HERE</a:t>
            </a:r>
          </a:p>
          <a:p>
            <a:pPr lvl="0"/>
            <a:r>
              <a:rPr lang="en-US" dirty="0"/>
              <a:t>03 | TITLE OF SECTION GOES HERE</a:t>
            </a:r>
          </a:p>
          <a:p>
            <a:pPr lvl="0"/>
            <a:r>
              <a:rPr lang="en-US" dirty="0"/>
              <a:t>04 | TITLE OF SECTION GOES HERE</a:t>
            </a:r>
          </a:p>
          <a:p>
            <a:pPr lvl="0"/>
            <a:r>
              <a:rPr lang="en-US" dirty="0"/>
              <a:t>05 | TITLE OF SECTION GOES HERE</a:t>
            </a:r>
          </a:p>
          <a:p>
            <a:pPr lvl="0"/>
            <a:r>
              <a:rPr lang="en-US" dirty="0"/>
              <a:t>06 | TITLE OF SECTION GOES HERE</a:t>
            </a:r>
          </a:p>
        </p:txBody>
      </p:sp>
    </p:spTree>
    <p:extLst>
      <p:ext uri="{BB962C8B-B14F-4D97-AF65-F5344CB8AC3E}">
        <p14:creationId xmlns:p14="http://schemas.microsoft.com/office/powerpoint/2010/main" val="64355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0" name="Text Placeholder 3"/>
          <p:cNvSpPr>
            <a:spLocks noGrp="1"/>
          </p:cNvSpPr>
          <p:nvPr>
            <p:ph type="body" sz="quarter" idx="14" hasCustomPrompt="1"/>
          </p:nvPr>
        </p:nvSpPr>
        <p:spPr>
          <a:xfrm>
            <a:off x="796392" y="2133460"/>
            <a:ext cx="7239000" cy="996413"/>
          </a:xfrm>
          <a:prstGeom prst="rect">
            <a:avLst/>
          </a:prstGeom>
        </p:spPr>
        <p:txBody>
          <a:bodyPr vert="horz"/>
          <a:lstStyle>
            <a:lvl1pPr marL="0" indent="0">
              <a:buNone/>
              <a:defRPr sz="3000" b="1" i="0" baseline="0">
                <a:solidFill>
                  <a:schemeClr val="tx1">
                    <a:lumMod val="75000"/>
                    <a:lumOff val="25000"/>
                  </a:schemeClr>
                </a:solidFill>
                <a:latin typeface="Arial"/>
                <a:cs typeface="Arial"/>
              </a:defRPr>
            </a:lvl1pPr>
          </a:lstStyle>
          <a:p>
            <a:pPr lvl="0"/>
            <a:r>
              <a:rPr lang="en-US" dirty="0"/>
              <a:t>ONLY A HEADLINE GOES ON THIS SLIDE</a:t>
            </a:r>
          </a:p>
        </p:txBody>
      </p:sp>
    </p:spTree>
    <p:extLst>
      <p:ext uri="{BB962C8B-B14F-4D97-AF65-F5344CB8AC3E}">
        <p14:creationId xmlns:p14="http://schemas.microsoft.com/office/powerpoint/2010/main" val="311498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COPY">
    <p:spTree>
      <p:nvGrpSpPr>
        <p:cNvPr id="1" name=""/>
        <p:cNvGrpSpPr/>
        <p:nvPr/>
      </p:nvGrpSpPr>
      <p:grpSpPr>
        <a:xfrm>
          <a:off x="0" y="0"/>
          <a:ext cx="0" cy="0"/>
          <a:chOff x="0" y="0"/>
          <a:chExt cx="0" cy="0"/>
        </a:xfrm>
      </p:grpSpPr>
      <p:sp>
        <p:nvSpPr>
          <p:cNvPr id="15" name="Text Placeholder 6"/>
          <p:cNvSpPr>
            <a:spLocks noGrp="1"/>
          </p:cNvSpPr>
          <p:nvPr>
            <p:ph type="body" sz="quarter" idx="14" hasCustomPrompt="1"/>
          </p:nvPr>
        </p:nvSpPr>
        <p:spPr>
          <a:xfrm>
            <a:off x="786876" y="2837986"/>
            <a:ext cx="6596057" cy="667214"/>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r>
              <a:rPr lang="en-US" dirty="0" err="1"/>
              <a:t>Proin</a:t>
            </a:r>
            <a:r>
              <a:rPr lang="en-US" dirty="0"/>
              <a:t> </a:t>
            </a:r>
            <a:r>
              <a:rPr lang="en-US" dirty="0" err="1"/>
              <a:t>quis</a:t>
            </a:r>
            <a:r>
              <a:rPr lang="en-US" dirty="0"/>
              <a:t> </a:t>
            </a:r>
            <a:r>
              <a:rPr lang="en-US" dirty="0" err="1"/>
              <a:t>aliquam</a:t>
            </a:r>
            <a:r>
              <a:rPr lang="en-US" dirty="0"/>
              <a:t> </a:t>
            </a:r>
            <a:r>
              <a:rPr lang="en-US" dirty="0" err="1"/>
              <a:t>elit</a:t>
            </a:r>
            <a:r>
              <a:rPr lang="en-US" dirty="0"/>
              <a:t>, </a:t>
            </a:r>
            <a:r>
              <a:rPr lang="en-US" dirty="0" err="1"/>
              <a:t>malesuada</a:t>
            </a:r>
            <a:r>
              <a:rPr lang="en-US" dirty="0"/>
              <a:t> </a:t>
            </a:r>
            <a:r>
              <a:rPr lang="en-US" dirty="0" err="1"/>
              <a:t>rutrum</a:t>
            </a:r>
            <a:r>
              <a:rPr lang="en-US" dirty="0"/>
              <a:t> </a:t>
            </a:r>
            <a:r>
              <a:rPr lang="en-US" dirty="0" err="1"/>
              <a:t>risus</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p>
          <a:p>
            <a:pPr lvl="0"/>
            <a:endParaRPr lang="en-US" dirty="0"/>
          </a:p>
        </p:txBody>
      </p:sp>
      <p:sp>
        <p:nvSpPr>
          <p:cNvPr id="8"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0" name="Text Placeholder 3"/>
          <p:cNvSpPr>
            <a:spLocks noGrp="1"/>
          </p:cNvSpPr>
          <p:nvPr>
            <p:ph type="body" sz="quarter" idx="15" hasCustomPrompt="1"/>
          </p:nvPr>
        </p:nvSpPr>
        <p:spPr>
          <a:xfrm>
            <a:off x="796392" y="1912593"/>
            <a:ext cx="7239000" cy="905830"/>
          </a:xfrm>
          <a:prstGeom prst="rect">
            <a:avLst/>
          </a:prstGeom>
        </p:spPr>
        <p:txBody>
          <a:bodyPr vert="horz"/>
          <a:lstStyle>
            <a:lvl1pPr marL="0" indent="0">
              <a:buNone/>
              <a:defRPr sz="3000" b="1" i="0" baseline="0">
                <a:solidFill>
                  <a:schemeClr val="tx1">
                    <a:lumMod val="75000"/>
                    <a:lumOff val="25000"/>
                  </a:schemeClr>
                </a:solidFill>
                <a:latin typeface="Arial"/>
                <a:cs typeface="Arial"/>
              </a:defRPr>
            </a:lvl1pPr>
          </a:lstStyle>
          <a:p>
            <a:pPr lvl="0"/>
            <a:r>
              <a:rPr lang="en-US" dirty="0"/>
              <a:t>HEADLINE GOES HERE </a:t>
            </a:r>
            <a:br>
              <a:rPr lang="en-US" dirty="0"/>
            </a:br>
            <a:r>
              <a:rPr lang="en-US" dirty="0"/>
              <a:t>ON THIS SLIDE</a:t>
            </a:r>
          </a:p>
        </p:txBody>
      </p:sp>
    </p:spTree>
    <p:extLst>
      <p:ext uri="{BB962C8B-B14F-4D97-AF65-F5344CB8AC3E}">
        <p14:creationId xmlns:p14="http://schemas.microsoft.com/office/powerpoint/2010/main" val="399709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HEADLINE + COPY">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71538" y="1323918"/>
            <a:ext cx="3243262" cy="2762250"/>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
        <p:nvSpPr>
          <p:cNvPr id="16" name="Text Placeholder 6"/>
          <p:cNvSpPr>
            <a:spLocks noGrp="1"/>
          </p:cNvSpPr>
          <p:nvPr>
            <p:ph type="body" sz="quarter" idx="14" hasCustomPrompt="1"/>
          </p:nvPr>
        </p:nvSpPr>
        <p:spPr>
          <a:xfrm>
            <a:off x="4724211" y="2222509"/>
            <a:ext cx="3394075" cy="1562091"/>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r>
              <a:rPr lang="en-US" dirty="0" err="1"/>
              <a:t>Proin</a:t>
            </a:r>
            <a:r>
              <a:rPr lang="en-US" dirty="0"/>
              <a:t> </a:t>
            </a:r>
            <a:r>
              <a:rPr lang="en-US" dirty="0" err="1"/>
              <a:t>quis</a:t>
            </a:r>
            <a:r>
              <a:rPr lang="en-US" dirty="0"/>
              <a:t> </a:t>
            </a:r>
            <a:r>
              <a:rPr lang="en-US" dirty="0" err="1"/>
              <a:t>aliquam</a:t>
            </a:r>
            <a:r>
              <a:rPr lang="en-US" dirty="0"/>
              <a:t> </a:t>
            </a:r>
            <a:r>
              <a:rPr lang="en-US" dirty="0" err="1"/>
              <a:t>elit</a:t>
            </a:r>
            <a:r>
              <a:rPr lang="en-US" dirty="0"/>
              <a:t>, </a:t>
            </a:r>
            <a:r>
              <a:rPr lang="en-US" dirty="0" err="1"/>
              <a:t>malesuada</a:t>
            </a:r>
            <a:r>
              <a:rPr lang="en-US" dirty="0"/>
              <a:t> </a:t>
            </a:r>
            <a:r>
              <a:rPr lang="en-US" dirty="0" err="1"/>
              <a:t>rutrum</a:t>
            </a:r>
            <a:r>
              <a:rPr lang="en-US" dirty="0"/>
              <a:t> </a:t>
            </a:r>
            <a:r>
              <a:rPr lang="en-US" dirty="0" err="1"/>
              <a:t>risus</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p>
          <a:p>
            <a:pPr lvl="0"/>
            <a:endParaRPr lang="en-US" dirty="0"/>
          </a:p>
        </p:txBody>
      </p:sp>
      <p:sp>
        <p:nvSpPr>
          <p:cNvPr id="9"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4" name="Text Placeholder 3"/>
          <p:cNvSpPr>
            <a:spLocks noGrp="1"/>
          </p:cNvSpPr>
          <p:nvPr>
            <p:ph type="body" sz="quarter" idx="16" hasCustomPrompt="1"/>
          </p:nvPr>
        </p:nvSpPr>
        <p:spPr>
          <a:xfrm>
            <a:off x="4724400" y="1638211"/>
            <a:ext cx="3674533" cy="584298"/>
          </a:xfrm>
          <a:prstGeom prst="rect">
            <a:avLst/>
          </a:prstGeom>
        </p:spPr>
        <p:txBody>
          <a:bodyPr vert="horz"/>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Tree>
    <p:extLst>
      <p:ext uri="{BB962C8B-B14F-4D97-AF65-F5344CB8AC3E}">
        <p14:creationId xmlns:p14="http://schemas.microsoft.com/office/powerpoint/2010/main" val="33345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HEADLINE + COPY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7" name="Picture Placeholder 4"/>
          <p:cNvSpPr>
            <a:spLocks noGrp="1"/>
          </p:cNvSpPr>
          <p:nvPr>
            <p:ph type="pic" sz="quarter" idx="16"/>
          </p:nvPr>
        </p:nvSpPr>
        <p:spPr>
          <a:xfrm>
            <a:off x="5087938" y="1323918"/>
            <a:ext cx="3243262" cy="2762250"/>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
        <p:nvSpPr>
          <p:cNvPr id="20" name="Text Placeholder 6"/>
          <p:cNvSpPr>
            <a:spLocks noGrp="1"/>
          </p:cNvSpPr>
          <p:nvPr>
            <p:ph type="body" sz="quarter" idx="17" hasCustomPrompt="1"/>
          </p:nvPr>
        </p:nvSpPr>
        <p:spPr>
          <a:xfrm>
            <a:off x="668150" y="2222509"/>
            <a:ext cx="3394075" cy="1562091"/>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r>
              <a:rPr lang="en-US" dirty="0" err="1"/>
              <a:t>Proin</a:t>
            </a:r>
            <a:r>
              <a:rPr lang="en-US" dirty="0"/>
              <a:t> </a:t>
            </a:r>
            <a:r>
              <a:rPr lang="en-US" dirty="0" err="1"/>
              <a:t>quis</a:t>
            </a:r>
            <a:r>
              <a:rPr lang="en-US" dirty="0"/>
              <a:t> </a:t>
            </a:r>
            <a:r>
              <a:rPr lang="en-US" dirty="0" err="1"/>
              <a:t>aliquam</a:t>
            </a:r>
            <a:r>
              <a:rPr lang="en-US" dirty="0"/>
              <a:t> </a:t>
            </a:r>
            <a:r>
              <a:rPr lang="en-US" dirty="0" err="1"/>
              <a:t>elit</a:t>
            </a:r>
            <a:r>
              <a:rPr lang="en-US" dirty="0"/>
              <a:t>, </a:t>
            </a:r>
            <a:r>
              <a:rPr lang="en-US" dirty="0" err="1"/>
              <a:t>malesuada</a:t>
            </a:r>
            <a:r>
              <a:rPr lang="en-US" dirty="0"/>
              <a:t> </a:t>
            </a:r>
            <a:r>
              <a:rPr lang="en-US" dirty="0" err="1"/>
              <a:t>rutrum</a:t>
            </a:r>
            <a:r>
              <a:rPr lang="en-US" dirty="0"/>
              <a:t> </a:t>
            </a:r>
            <a:r>
              <a:rPr lang="en-US" dirty="0" err="1"/>
              <a:t>risus</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p>
          <a:p>
            <a:pPr lvl="0"/>
            <a:endParaRPr lang="en-US" dirty="0"/>
          </a:p>
        </p:txBody>
      </p:sp>
      <p:sp>
        <p:nvSpPr>
          <p:cNvPr id="21" name="Text Placeholder 3"/>
          <p:cNvSpPr>
            <a:spLocks noGrp="1"/>
          </p:cNvSpPr>
          <p:nvPr>
            <p:ph type="body" sz="quarter" idx="18" hasCustomPrompt="1"/>
          </p:nvPr>
        </p:nvSpPr>
        <p:spPr>
          <a:xfrm>
            <a:off x="668339" y="1638211"/>
            <a:ext cx="3674533" cy="584298"/>
          </a:xfrm>
          <a:prstGeom prst="rect">
            <a:avLst/>
          </a:prstGeom>
        </p:spPr>
        <p:txBody>
          <a:bodyPr vert="horz"/>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Tree>
    <p:extLst>
      <p:ext uri="{BB962C8B-B14F-4D97-AF65-F5344CB8AC3E}">
        <p14:creationId xmlns:p14="http://schemas.microsoft.com/office/powerpoint/2010/main" val="239765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HEADLINE + COPY/LIST">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63044" y="2730500"/>
            <a:ext cx="3679828" cy="1355669"/>
          </a:xfrm>
          <a:prstGeom prst="rect">
            <a:avLst/>
          </a:prstGeom>
        </p:spPr>
        <p:txBody>
          <a:bodyPr vert="horz"/>
          <a:lstStyle>
            <a:lvl1pPr marL="102870" indent="-171450">
              <a:lnSpc>
                <a:spcPct val="150000"/>
              </a:lnSpc>
              <a:spcBef>
                <a:spcPts val="450"/>
              </a:spcBef>
              <a:buFont typeface="+mj-lt"/>
              <a:buAutoNum type="arabicPeriod"/>
              <a:defRPr sz="900" b="0" i="0" baseline="0">
                <a:solidFill>
                  <a:schemeClr val="bg1">
                    <a:lumMod val="50000"/>
                  </a:schemeClr>
                </a:solidFill>
                <a:latin typeface="Arial"/>
                <a:cs typeface="Arial"/>
              </a:defRPr>
            </a:lvl1pPr>
            <a:lvl2pPr marL="308610" indent="-171450">
              <a:lnSpc>
                <a:spcPct val="150000"/>
              </a:lnSpc>
              <a:spcBef>
                <a:spcPts val="450"/>
              </a:spcBef>
              <a:buFont typeface="+mj-lt"/>
              <a:buAutoNum type="alphaUcPeriod"/>
              <a:defRPr sz="900" b="0" i="0" baseline="0">
                <a:solidFill>
                  <a:schemeClr val="bg1">
                    <a:lumMod val="50000"/>
                  </a:schemeClr>
                </a:solidFill>
                <a:latin typeface="Arial"/>
                <a:cs typeface="Arial"/>
              </a:defRPr>
            </a:lvl2pPr>
            <a:lvl3pPr marL="480060" indent="-137160">
              <a:lnSpc>
                <a:spcPct val="150000"/>
              </a:lnSpc>
              <a:spcBef>
                <a:spcPts val="450"/>
              </a:spcBef>
              <a:defRPr sz="900" b="0" i="0" baseline="0">
                <a:solidFill>
                  <a:schemeClr val="bg1">
                    <a:lumMod val="50000"/>
                  </a:schemeClr>
                </a:solidFill>
                <a:latin typeface="Arial"/>
                <a:cs typeface="Arial"/>
              </a:defRPr>
            </a:lvl3pPr>
            <a:lvl4pPr marL="685800" indent="-137160">
              <a:lnSpc>
                <a:spcPct val="150000"/>
              </a:lnSpc>
              <a:spcBef>
                <a:spcPts val="450"/>
              </a:spcBef>
              <a:defRPr sz="900" b="0" i="0" baseline="0">
                <a:solidFill>
                  <a:schemeClr val="bg1">
                    <a:lumMod val="50000"/>
                  </a:schemeClr>
                </a:solidFill>
                <a:latin typeface="Arial"/>
                <a:cs typeface="Arial"/>
              </a:defRPr>
            </a:lvl4pPr>
            <a:lvl5pPr marL="822960" indent="-137160">
              <a:lnSpc>
                <a:spcPct val="150000"/>
              </a:lnSpc>
              <a:spcBef>
                <a:spcPts val="450"/>
              </a:spcBef>
              <a:defRPr sz="900" b="0" i="0" baseline="0">
                <a:solidFill>
                  <a:schemeClr val="bg1">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17" name="Text Placeholder 3"/>
          <p:cNvSpPr>
            <a:spLocks noGrp="1"/>
          </p:cNvSpPr>
          <p:nvPr>
            <p:ph type="body" sz="quarter" idx="18" hasCustomPrompt="1"/>
          </p:nvPr>
        </p:nvSpPr>
        <p:spPr>
          <a:xfrm>
            <a:off x="668339" y="1638211"/>
            <a:ext cx="3674533" cy="584298"/>
          </a:xfrm>
          <a:prstGeom prst="rect">
            <a:avLst/>
          </a:prstGeom>
        </p:spPr>
        <p:txBody>
          <a:bodyPr vert="horz"/>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
        <p:nvSpPr>
          <p:cNvPr id="19" name="Text Placeholder 6"/>
          <p:cNvSpPr>
            <a:spLocks noGrp="1"/>
          </p:cNvSpPr>
          <p:nvPr>
            <p:ph type="body" sz="quarter" idx="17" hasCustomPrompt="1"/>
          </p:nvPr>
        </p:nvSpPr>
        <p:spPr>
          <a:xfrm>
            <a:off x="668339" y="2222509"/>
            <a:ext cx="3674533" cy="495291"/>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20" name="Picture Placeholder 4"/>
          <p:cNvSpPr>
            <a:spLocks noGrp="1"/>
          </p:cNvSpPr>
          <p:nvPr>
            <p:ph type="pic" sz="quarter" idx="16"/>
          </p:nvPr>
        </p:nvSpPr>
        <p:spPr>
          <a:xfrm>
            <a:off x="5087938" y="1323918"/>
            <a:ext cx="3243262" cy="2762250"/>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Tree>
    <p:extLst>
      <p:ext uri="{BB962C8B-B14F-4D97-AF65-F5344CB8AC3E}">
        <p14:creationId xmlns:p14="http://schemas.microsoft.com/office/powerpoint/2010/main" val="84478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MOSAIC + COPY">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668339" y="2222509"/>
            <a:ext cx="3394075" cy="2089142"/>
          </a:xfrm>
          <a:prstGeom prst="rect">
            <a:avLst/>
          </a:prstGeom>
        </p:spPr>
        <p:txBody>
          <a:bodyPr vert="horz"/>
          <a:lstStyle>
            <a:lvl1pPr marL="0" indent="0">
              <a:lnSpc>
                <a:spcPct val="150000"/>
              </a:lnSpc>
              <a:buNone/>
              <a:defRPr sz="900" b="0" i="0" baseline="0">
                <a:solidFill>
                  <a:schemeClr val="bg1">
                    <a:lumMod val="50000"/>
                  </a:schemeClr>
                </a:solidFill>
                <a:latin typeface="Arial"/>
                <a:cs typeface="Aria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r>
              <a:rPr lang="en-US" dirty="0" err="1"/>
              <a:t>Proin</a:t>
            </a:r>
            <a:r>
              <a:rPr lang="en-US" dirty="0"/>
              <a:t> </a:t>
            </a:r>
            <a:r>
              <a:rPr lang="en-US" dirty="0" err="1"/>
              <a:t>quis</a:t>
            </a:r>
            <a:r>
              <a:rPr lang="en-US" dirty="0"/>
              <a:t> </a:t>
            </a:r>
            <a:r>
              <a:rPr lang="en-US" dirty="0" err="1"/>
              <a:t>aliquam</a:t>
            </a:r>
            <a:r>
              <a:rPr lang="en-US" dirty="0"/>
              <a:t> </a:t>
            </a:r>
            <a:r>
              <a:rPr lang="en-US" dirty="0" err="1"/>
              <a:t>elit</a:t>
            </a:r>
            <a:r>
              <a:rPr lang="en-US" dirty="0"/>
              <a:t>, </a:t>
            </a:r>
            <a:r>
              <a:rPr lang="en-US" dirty="0" err="1"/>
              <a:t>malesuada</a:t>
            </a:r>
            <a:r>
              <a:rPr lang="en-US" dirty="0"/>
              <a:t> </a:t>
            </a:r>
            <a:r>
              <a:rPr lang="en-US" dirty="0" err="1"/>
              <a:t>rutrum</a:t>
            </a:r>
            <a:r>
              <a:rPr lang="en-US" dirty="0"/>
              <a:t> </a:t>
            </a:r>
            <a:r>
              <a:rPr lang="en-US" dirty="0" err="1"/>
              <a:t>risus</a:t>
            </a:r>
            <a:r>
              <a:rPr lang="en-US" dirty="0"/>
              <a:t>. 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faucibus</a:t>
            </a:r>
            <a:r>
              <a:rPr lang="en-US" dirty="0"/>
              <a:t> </a:t>
            </a:r>
            <a:r>
              <a:rPr lang="en-US" dirty="0" err="1"/>
              <a:t>massa</a:t>
            </a:r>
            <a:r>
              <a:rPr lang="en-US" dirty="0"/>
              <a:t> magna, </a:t>
            </a:r>
            <a:r>
              <a:rPr lang="en-US" dirty="0" err="1"/>
              <a:t>vel</a:t>
            </a:r>
            <a:r>
              <a:rPr lang="en-US" dirty="0"/>
              <a:t> </a:t>
            </a:r>
            <a:r>
              <a:rPr lang="en-US" dirty="0" err="1"/>
              <a:t>egestas</a:t>
            </a:r>
            <a:r>
              <a:rPr lang="en-US" dirty="0"/>
              <a:t> nisi </a:t>
            </a:r>
            <a:r>
              <a:rPr lang="en-US" dirty="0" err="1"/>
              <a:t>gravida</a:t>
            </a:r>
            <a:r>
              <a:rPr lang="en-US" dirty="0"/>
              <a:t> vel. </a:t>
            </a:r>
          </a:p>
          <a:p>
            <a:pPr lvl="0"/>
            <a:endParaRPr lang="en-US" dirty="0"/>
          </a:p>
        </p:txBody>
      </p:sp>
      <p:sp>
        <p:nvSpPr>
          <p:cNvPr id="22" name="Text Placeholder 9"/>
          <p:cNvSpPr>
            <a:spLocks noGrp="1"/>
          </p:cNvSpPr>
          <p:nvPr>
            <p:ph type="body" sz="quarter" idx="13" hasCustomPrompt="1"/>
          </p:nvPr>
        </p:nvSpPr>
        <p:spPr>
          <a:xfrm>
            <a:off x="397935" y="164308"/>
            <a:ext cx="4757729" cy="253603"/>
          </a:xfrm>
          <a:prstGeom prst="rect">
            <a:avLst/>
          </a:prstGeom>
        </p:spPr>
        <p:txBody>
          <a:bodyPr vert="horz" anchor="ctr" anchorCtr="0"/>
          <a:lstStyle>
            <a:lvl1pPr marL="0" indent="0">
              <a:spcBef>
                <a:spcPts val="0"/>
              </a:spcBef>
              <a:buNone/>
              <a:defRPr sz="750" b="1" i="0" baseline="0">
                <a:solidFill>
                  <a:schemeClr val="bg1"/>
                </a:solidFill>
                <a:latin typeface="Arial"/>
                <a:cs typeface="Arial"/>
              </a:defRPr>
            </a:lvl1pPr>
          </a:lstStyle>
          <a:p>
            <a:pPr lvl="0"/>
            <a:r>
              <a:rPr lang="en-US" dirty="0"/>
              <a:t>TITLE OF PRESENTATION / TITLE OF PAGE</a:t>
            </a:r>
          </a:p>
        </p:txBody>
      </p:sp>
      <p:sp>
        <p:nvSpPr>
          <p:cNvPr id="24" name="Picture Placeholder 4"/>
          <p:cNvSpPr>
            <a:spLocks noGrp="1"/>
          </p:cNvSpPr>
          <p:nvPr>
            <p:ph type="pic" sz="quarter" idx="16"/>
          </p:nvPr>
        </p:nvSpPr>
        <p:spPr>
          <a:xfrm>
            <a:off x="5546004" y="1229074"/>
            <a:ext cx="2785533" cy="1294995"/>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
        <p:nvSpPr>
          <p:cNvPr id="26" name="Picture Placeholder 4"/>
          <p:cNvSpPr>
            <a:spLocks noGrp="1"/>
          </p:cNvSpPr>
          <p:nvPr>
            <p:ph type="pic" sz="quarter" idx="17"/>
          </p:nvPr>
        </p:nvSpPr>
        <p:spPr>
          <a:xfrm>
            <a:off x="4648202" y="2635739"/>
            <a:ext cx="1752600" cy="1904511"/>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
        <p:nvSpPr>
          <p:cNvPr id="28" name="Picture Placeholder 4"/>
          <p:cNvSpPr>
            <a:spLocks noGrp="1"/>
          </p:cNvSpPr>
          <p:nvPr>
            <p:ph type="pic" sz="quarter" idx="18"/>
          </p:nvPr>
        </p:nvSpPr>
        <p:spPr>
          <a:xfrm>
            <a:off x="6578938" y="2635739"/>
            <a:ext cx="1752600" cy="996461"/>
          </a:xfrm>
          <a:prstGeom prst="rect">
            <a:avLst/>
          </a:prstGeom>
        </p:spPr>
        <p:txBody>
          <a:bodyPr vert="horz" anchor="b" anchorCtr="1"/>
          <a:lstStyle>
            <a:lvl1pPr marL="0" indent="0">
              <a:spcBef>
                <a:spcPts val="0"/>
              </a:spcBef>
              <a:buFontTx/>
              <a:buNone/>
              <a:defRPr sz="900" baseline="0">
                <a:solidFill>
                  <a:schemeClr val="bg1"/>
                </a:solidFill>
                <a:latin typeface="Avenir Medium"/>
              </a:defRPr>
            </a:lvl1pPr>
          </a:lstStyle>
          <a:p>
            <a:endParaRPr lang="en-US" dirty="0"/>
          </a:p>
        </p:txBody>
      </p:sp>
      <p:sp>
        <p:nvSpPr>
          <p:cNvPr id="30" name="Text Placeholder 3"/>
          <p:cNvSpPr>
            <a:spLocks noGrp="1"/>
          </p:cNvSpPr>
          <p:nvPr>
            <p:ph type="body" sz="quarter" idx="19" hasCustomPrompt="1"/>
          </p:nvPr>
        </p:nvSpPr>
        <p:spPr>
          <a:xfrm>
            <a:off x="668339" y="1638211"/>
            <a:ext cx="3674533" cy="584298"/>
          </a:xfrm>
          <a:prstGeom prst="rect">
            <a:avLst/>
          </a:prstGeom>
        </p:spPr>
        <p:txBody>
          <a:bodyPr vert="horz"/>
          <a:lstStyle>
            <a:lvl1pPr marL="0" indent="0">
              <a:lnSpc>
                <a:spcPct val="100000"/>
              </a:lnSpc>
              <a:spcBef>
                <a:spcPts val="0"/>
              </a:spcBef>
              <a:buNone/>
              <a:defRPr sz="1800" b="1" i="0" baseline="0">
                <a:solidFill>
                  <a:schemeClr val="tx1">
                    <a:lumMod val="75000"/>
                    <a:lumOff val="25000"/>
                  </a:schemeClr>
                </a:solidFill>
                <a:latin typeface="Arial"/>
                <a:cs typeface="Arial"/>
              </a:defRPr>
            </a:lvl1pPr>
          </a:lstStyle>
          <a:p>
            <a:pPr lvl="0"/>
            <a:r>
              <a:rPr lang="en-US" dirty="0"/>
              <a:t>HEADLINE GOES HERE ON THIS SLIDE</a:t>
            </a:r>
          </a:p>
        </p:txBody>
      </p:sp>
    </p:spTree>
    <p:extLst>
      <p:ext uri="{BB962C8B-B14F-4D97-AF65-F5344CB8AC3E}">
        <p14:creationId xmlns:p14="http://schemas.microsoft.com/office/powerpoint/2010/main" val="1877177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513297"/>
      </p:ext>
    </p:extLst>
  </p:cSld>
  <p:clrMap bg1="lt1" tx1="dk1" bg2="lt2" tx2="dk2" accent1="accent1" accent2="accent2" accent3="accent3" accent4="accent4" accent5="accent5" accent6="accent6" hlink="hlink" folHlink="folHlink"/>
  <p:sldLayoutIdLst>
    <p:sldLayoutId id="2147483649" r:id="rId1"/>
    <p:sldLayoutId id="2147483673" r:id="rId2"/>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9144000" cy="507310"/>
          </a:xfrm>
          <a:prstGeom prst="rect">
            <a:avLst/>
          </a:prstGeom>
          <a:solidFill>
            <a:srgbClr val="B7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4" descr="uwlogo_web_sm_ctr.pn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634112" y="66675"/>
            <a:ext cx="278892" cy="411480"/>
          </a:xfrm>
          <a:prstGeom prst="rect">
            <a:avLst/>
          </a:prstGeom>
        </p:spPr>
      </p:pic>
      <p:sp>
        <p:nvSpPr>
          <p:cNvPr id="6" name="Rectangle 5"/>
          <p:cNvSpPr>
            <a:spLocks noChangeArrowheads="1"/>
          </p:cNvSpPr>
          <p:nvPr userDrawn="1"/>
        </p:nvSpPr>
        <p:spPr bwMode="auto">
          <a:xfrm>
            <a:off x="0" y="507310"/>
            <a:ext cx="9144000" cy="34529"/>
          </a:xfrm>
          <a:prstGeom prst="rect">
            <a:avLst/>
          </a:prstGeom>
          <a:solidFill>
            <a:srgbClr val="7B0000"/>
          </a:solidFill>
          <a:ln>
            <a:noFill/>
          </a:ln>
          <a:effectLst>
            <a:outerShdw blurRad="50800" dist="38100" dir="5400000" algn="t" rotWithShape="0">
              <a:srgbClr val="808080">
                <a:alpha val="1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sz="1350">
              <a:solidFill>
                <a:schemeClr val="lt1"/>
              </a:solidFill>
              <a:latin typeface="+mn-lt"/>
              <a:ea typeface="+mn-ea"/>
            </a:endParaRPr>
          </a:p>
        </p:txBody>
      </p:sp>
    </p:spTree>
    <p:extLst>
      <p:ext uri="{BB962C8B-B14F-4D97-AF65-F5344CB8AC3E}">
        <p14:creationId xmlns:p14="http://schemas.microsoft.com/office/powerpoint/2010/main" val="307643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77" r:id="rId10"/>
    <p:sldLayoutId id="2147483681" r:id="rId11"/>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stretch>
            <a:fillRect/>
          </a:stretch>
        </p:blipFill>
        <p:spPr>
          <a:xfrm>
            <a:off x="0" y="0"/>
            <a:ext cx="9144000" cy="5143500"/>
          </a:xfrm>
          <a:prstGeom prst="rect">
            <a:avLst/>
          </a:prstGeom>
        </p:spPr>
      </p:pic>
      <p:pic>
        <p:nvPicPr>
          <p:cNvPr id="6" name="Picture 5" descr="TWO LAKES 2.jp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36910"/>
            <a:ext cx="9144000" cy="5180410"/>
          </a:xfrm>
          <a:prstGeom prst="rect">
            <a:avLst/>
          </a:prstGeom>
        </p:spPr>
      </p:pic>
    </p:spTree>
    <p:extLst>
      <p:ext uri="{BB962C8B-B14F-4D97-AF65-F5344CB8AC3E}">
        <p14:creationId xmlns:p14="http://schemas.microsoft.com/office/powerpoint/2010/main" val="4225470291"/>
      </p:ext>
    </p:extLst>
  </p:cSld>
  <p:clrMap bg1="lt1" tx1="dk1" bg2="lt2" tx2="dk2" accent1="accent1" accent2="accent2" accent3="accent3" accent4="accent4" accent5="accent5" accent6="accent6" hlink="hlink" folHlink="folHlink"/>
  <p:sldLayoutIdLst>
    <p:sldLayoutId id="2147483671" r:id="rId1"/>
    <p:sldLayoutId id="2147483678" r:id="rId2"/>
    <p:sldLayoutId id="2147483679" r:id="rId3"/>
    <p:sldLayoutId id="2147483680" r:id="rId4"/>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Pyl7ufGTF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hqprint">
            <a:alphaModFix amt="15000"/>
            <a:extLst>
              <a:ext uri="{28A0092B-C50C-407E-A947-70E740481C1C}">
                <a14:useLocalDpi xmlns:a14="http://schemas.microsoft.com/office/drawing/2010/main"/>
              </a:ext>
            </a:extLst>
          </a:blip>
          <a:srcRect l="16088" b="26221"/>
          <a:stretch/>
        </p:blipFill>
        <p:spPr>
          <a:xfrm>
            <a:off x="-12700" y="453011"/>
            <a:ext cx="9154802" cy="4690490"/>
          </a:xfrm>
          <a:prstGeom prst="rect">
            <a:avLst/>
          </a:prstGeom>
        </p:spPr>
      </p:pic>
      <p:sp>
        <p:nvSpPr>
          <p:cNvPr id="4" name="Text Placeholder 3"/>
          <p:cNvSpPr>
            <a:spLocks noGrp="1"/>
          </p:cNvSpPr>
          <p:nvPr>
            <p:ph type="body" sz="quarter" idx="15"/>
          </p:nvPr>
        </p:nvSpPr>
        <p:spPr>
          <a:xfrm>
            <a:off x="3776870" y="726436"/>
            <a:ext cx="5365232" cy="3943525"/>
          </a:xfrm>
        </p:spPr>
        <p:txBody>
          <a:bodyPr/>
          <a:lstStyle/>
          <a:p>
            <a:pPr algn="ctr"/>
            <a:r>
              <a:rPr lang="en-US" sz="2800" b="0" dirty="0" smtClean="0">
                <a:solidFill>
                  <a:srgbClr val="C00000"/>
                </a:solidFill>
                <a:latin typeface="Verlag Book" charset="0"/>
                <a:ea typeface="Verlag Book" charset="0"/>
                <a:cs typeface="Verlag Book" charset="0"/>
              </a:rPr>
              <a:t>Human Development and Relationships Institute</a:t>
            </a:r>
          </a:p>
          <a:p>
            <a:pPr algn="ctr"/>
            <a:endParaRPr lang="en-US" sz="3200" b="0" dirty="0" smtClean="0">
              <a:solidFill>
                <a:srgbClr val="C00000"/>
              </a:solidFill>
            </a:endParaRPr>
          </a:p>
          <a:p>
            <a:pPr algn="ctr"/>
            <a:endParaRPr lang="en-US" sz="3200" b="0" dirty="0">
              <a:solidFill>
                <a:srgbClr val="C00000"/>
              </a:solidFill>
            </a:endParaRPr>
          </a:p>
          <a:p>
            <a:pPr algn="ctr"/>
            <a:endParaRPr lang="en-US" sz="3200" b="0" dirty="0">
              <a:solidFill>
                <a:srgbClr val="C00000"/>
              </a:solidFill>
            </a:endParaRPr>
          </a:p>
          <a:p>
            <a:pPr algn="ctr"/>
            <a:r>
              <a:rPr lang="en-US" sz="1400" b="0" dirty="0">
                <a:solidFill>
                  <a:srgbClr val="C00000"/>
                </a:solidFill>
              </a:rPr>
              <a:t>2018 </a:t>
            </a:r>
            <a:r>
              <a:rPr lang="en-US" sz="1400" b="0" dirty="0" smtClean="0">
                <a:solidFill>
                  <a:srgbClr val="C00000"/>
                </a:solidFill>
              </a:rPr>
              <a:t>All Program </a:t>
            </a:r>
            <a:r>
              <a:rPr lang="en-US" sz="1400" b="0" dirty="0">
                <a:solidFill>
                  <a:srgbClr val="C00000"/>
                </a:solidFill>
              </a:rPr>
              <a:t>Meeting</a:t>
            </a:r>
          </a:p>
          <a:p>
            <a:pPr algn="ctr"/>
            <a:endParaRPr lang="en-US" sz="1400" b="0" dirty="0">
              <a:solidFill>
                <a:srgbClr val="C00000"/>
              </a:solidFill>
            </a:endParaRPr>
          </a:p>
          <a:p>
            <a:pPr algn="ctr"/>
            <a:r>
              <a:rPr lang="en-US" sz="2400" b="0" dirty="0" smtClean="0">
                <a:solidFill>
                  <a:srgbClr val="C00000"/>
                </a:solidFill>
              </a:rPr>
              <a:t>Danielle Y. Hairston Green</a:t>
            </a:r>
          </a:p>
          <a:p>
            <a:pPr algn="ctr"/>
            <a:r>
              <a:rPr lang="en-US" sz="2400" b="0" i="1" dirty="0" smtClean="0">
                <a:solidFill>
                  <a:srgbClr val="C00000"/>
                </a:solidFill>
              </a:rPr>
              <a:t>Director, Human Development and Relationships</a:t>
            </a:r>
            <a:endParaRPr lang="en-US" sz="2400" b="0" i="1" dirty="0">
              <a:solidFill>
                <a:srgbClr val="C00000"/>
              </a:solidFill>
            </a:endParaRPr>
          </a:p>
          <a:p>
            <a:pPr algn="ctr"/>
            <a:r>
              <a:rPr lang="en-US" sz="1400" b="0" dirty="0" smtClean="0">
                <a:solidFill>
                  <a:srgbClr val="C00000"/>
                </a:solidFill>
              </a:rPr>
              <a:t> </a:t>
            </a:r>
            <a:endParaRPr lang="en-US" sz="1400" b="0" dirty="0">
              <a:solidFill>
                <a:srgbClr val="C00000"/>
              </a:solidFill>
            </a:endParaRPr>
          </a:p>
          <a:p>
            <a:pPr algn="ctr"/>
            <a:endParaRPr lang="en-US" sz="1400" b="0" dirty="0" smtClean="0">
              <a:solidFill>
                <a:srgbClr val="C00000"/>
              </a:solidFill>
            </a:endParaRPr>
          </a:p>
        </p:txBody>
      </p:sp>
      <p:pic>
        <p:nvPicPr>
          <p:cNvPr id="2" name="Picture 1"/>
          <p:cNvPicPr>
            <a:picLocks noChangeAspect="1"/>
          </p:cNvPicPr>
          <p:nvPr/>
        </p:nvPicPr>
        <p:blipFill>
          <a:blip r:embed="rId3"/>
          <a:stretch>
            <a:fillRect/>
          </a:stretch>
        </p:blipFill>
        <p:spPr>
          <a:xfrm>
            <a:off x="5532120" y="2609731"/>
            <a:ext cx="1916430" cy="642103"/>
          </a:xfrm>
          <a:prstGeom prst="rect">
            <a:avLst/>
          </a:prstGeom>
        </p:spPr>
      </p:pic>
    </p:spTree>
    <p:extLst>
      <p:ext uri="{BB962C8B-B14F-4D97-AF65-F5344CB8AC3E}">
        <p14:creationId xmlns:p14="http://schemas.microsoft.com/office/powerpoint/2010/main" val="1407363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hqprint">
            <a:alphaModFix amt="15000"/>
            <a:extLst>
              <a:ext uri="{28A0092B-C50C-407E-A947-70E740481C1C}">
                <a14:useLocalDpi xmlns:a14="http://schemas.microsoft.com/office/drawing/2010/main"/>
              </a:ext>
            </a:extLst>
          </a:blip>
          <a:srcRect l="16088" b="26221"/>
          <a:stretch/>
        </p:blipFill>
        <p:spPr>
          <a:xfrm>
            <a:off x="-12700" y="453010"/>
            <a:ext cx="9154802" cy="4931769"/>
          </a:xfrm>
          <a:prstGeom prst="rect">
            <a:avLst/>
          </a:prstGeom>
        </p:spPr>
      </p:pic>
      <p:sp>
        <p:nvSpPr>
          <p:cNvPr id="4" name="Text Placeholder 3"/>
          <p:cNvSpPr>
            <a:spLocks noGrp="1"/>
          </p:cNvSpPr>
          <p:nvPr>
            <p:ph type="body" sz="quarter" idx="15"/>
          </p:nvPr>
        </p:nvSpPr>
        <p:spPr>
          <a:xfrm>
            <a:off x="198783" y="726436"/>
            <a:ext cx="8943319" cy="3943525"/>
          </a:xfrm>
        </p:spPr>
        <p:txBody>
          <a:bodyPr/>
          <a:lstStyle/>
          <a:p>
            <a:pPr algn="ctr"/>
            <a:r>
              <a:rPr lang="en-US" sz="2800" b="0" dirty="0" smtClean="0">
                <a:solidFill>
                  <a:srgbClr val="C00000"/>
                </a:solidFill>
                <a:latin typeface="Verlag Book" charset="0"/>
                <a:ea typeface="Verlag Book" charset="0"/>
                <a:cs typeface="Verlag Book" charset="0"/>
              </a:rPr>
              <a:t>PILLARS DISCUSSION TRIGGERS:</a:t>
            </a:r>
          </a:p>
          <a:p>
            <a:pPr algn="ctr"/>
            <a:endParaRPr lang="en-US" sz="2800" b="0" dirty="0" smtClean="0">
              <a:solidFill>
                <a:srgbClr val="C00000"/>
              </a:solidFill>
              <a:latin typeface="Verlag Book" charset="0"/>
              <a:ea typeface="Verlag Book" charset="0"/>
              <a:cs typeface="Verlag Book" charset="0"/>
            </a:endParaRPr>
          </a:p>
          <a:p>
            <a:pPr marL="514350" indent="-514350" algn="ctr">
              <a:buAutoNum type="arabicPeriod"/>
            </a:pPr>
            <a:r>
              <a:rPr lang="en-US" sz="2800" b="0" i="1" dirty="0" smtClean="0">
                <a:solidFill>
                  <a:srgbClr val="C00000"/>
                </a:solidFill>
                <a:latin typeface="Verlag Book" charset="0"/>
              </a:rPr>
              <a:t>What does this pillar mean to you?</a:t>
            </a:r>
          </a:p>
          <a:p>
            <a:pPr marL="457200" indent="-457200" algn="ctr">
              <a:buAutoNum type="arabicPeriod"/>
            </a:pPr>
            <a:r>
              <a:rPr lang="en-US" sz="2800" b="0" i="1" dirty="0" smtClean="0">
                <a:solidFill>
                  <a:srgbClr val="C00000"/>
                </a:solidFill>
                <a:latin typeface="Verlag Book" charset="0"/>
              </a:rPr>
              <a:t>How does this pillar apply to your life: professionally/personally?</a:t>
            </a:r>
          </a:p>
          <a:p>
            <a:pPr marL="457200" indent="-457200" algn="ctr">
              <a:buAutoNum type="arabicPeriod"/>
            </a:pPr>
            <a:r>
              <a:rPr lang="en-US" sz="2800" b="0" i="1" dirty="0" smtClean="0">
                <a:solidFill>
                  <a:srgbClr val="C00000"/>
                </a:solidFill>
                <a:latin typeface="Verlag Book" charset="0"/>
              </a:rPr>
              <a:t>How can you be more intentional about addressing this pillar in your professional and personal life?</a:t>
            </a:r>
            <a:endParaRPr lang="en-US" sz="2400" b="0" i="1" dirty="0">
              <a:solidFill>
                <a:srgbClr val="C00000"/>
              </a:solidFill>
            </a:endParaRPr>
          </a:p>
          <a:p>
            <a:pPr algn="ctr"/>
            <a:r>
              <a:rPr lang="en-US" sz="1400" b="0" dirty="0" smtClean="0">
                <a:solidFill>
                  <a:srgbClr val="C00000"/>
                </a:solidFill>
              </a:rPr>
              <a:t> </a:t>
            </a:r>
            <a:endParaRPr lang="en-US" sz="1400" b="0" dirty="0">
              <a:solidFill>
                <a:srgbClr val="C00000"/>
              </a:solidFill>
            </a:endParaRPr>
          </a:p>
          <a:p>
            <a:pPr algn="ctr"/>
            <a:endParaRPr lang="en-US" sz="1400" b="0" dirty="0" smtClean="0">
              <a:solidFill>
                <a:srgbClr val="C00000"/>
              </a:solidFill>
            </a:endParaRPr>
          </a:p>
        </p:txBody>
      </p:sp>
      <p:sp>
        <p:nvSpPr>
          <p:cNvPr id="2" name="TextBox 1"/>
          <p:cNvSpPr txBox="1"/>
          <p:nvPr/>
        </p:nvSpPr>
        <p:spPr>
          <a:xfrm>
            <a:off x="2583809" y="0"/>
            <a:ext cx="4815280" cy="523220"/>
          </a:xfrm>
          <a:prstGeom prst="rect">
            <a:avLst/>
          </a:prstGeom>
          <a:noFill/>
        </p:spPr>
        <p:txBody>
          <a:bodyPr wrap="square" rtlCol="0">
            <a:spAutoFit/>
          </a:bodyPr>
          <a:lstStyle/>
          <a:p>
            <a:r>
              <a:rPr lang="en-US" sz="2800" b="1" dirty="0" smtClean="0"/>
              <a:t>BREAKOUT PART ONE</a:t>
            </a:r>
            <a:endParaRPr lang="en-US" sz="2800" b="1" dirty="0"/>
          </a:p>
        </p:txBody>
      </p:sp>
    </p:spTree>
    <p:extLst>
      <p:ext uri="{BB962C8B-B14F-4D97-AF65-F5344CB8AC3E}">
        <p14:creationId xmlns:p14="http://schemas.microsoft.com/office/powerpoint/2010/main" val="185655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25456" y="761933"/>
            <a:ext cx="8165538" cy="1549002"/>
          </a:xfrm>
        </p:spPr>
        <p:txBody>
          <a:bodyPr/>
          <a:lstStyle/>
          <a:p>
            <a:r>
              <a:rPr lang="en-US" sz="2800" b="1" dirty="0" smtClean="0">
                <a:solidFill>
                  <a:srgbClr val="FF0000"/>
                </a:solidFill>
              </a:rPr>
              <a:t>Workplace and Workforce Development</a:t>
            </a:r>
          </a:p>
          <a:p>
            <a:r>
              <a:rPr lang="en-US" sz="2800" dirty="0"/>
              <a:t>	</a:t>
            </a:r>
            <a:r>
              <a:rPr lang="en-US" sz="2800" dirty="0" smtClean="0"/>
              <a:t>Jobs </a:t>
            </a:r>
          </a:p>
          <a:p>
            <a:r>
              <a:rPr lang="en-US" sz="2800" dirty="0"/>
              <a:t>	S</a:t>
            </a:r>
            <a:r>
              <a:rPr lang="en-US" sz="2800" dirty="0" smtClean="0"/>
              <a:t>kill Development</a:t>
            </a:r>
          </a:p>
          <a:p>
            <a:r>
              <a:rPr lang="en-US" sz="2800" b="1" dirty="0" smtClean="0">
                <a:solidFill>
                  <a:srgbClr val="FF0000"/>
                </a:solidFill>
              </a:rPr>
              <a:t>Population Health</a:t>
            </a:r>
          </a:p>
          <a:p>
            <a:r>
              <a:rPr lang="en-US" sz="2800" dirty="0"/>
              <a:t>	</a:t>
            </a:r>
            <a:r>
              <a:rPr lang="en-US" sz="2800" dirty="0" smtClean="0"/>
              <a:t>Health Necessities</a:t>
            </a:r>
          </a:p>
          <a:p>
            <a:r>
              <a:rPr lang="en-US" sz="2800" dirty="0"/>
              <a:t>	</a:t>
            </a:r>
            <a:r>
              <a:rPr lang="en-US" sz="2800" dirty="0" smtClean="0"/>
              <a:t>Alcohol and Drug Use/Abuse</a:t>
            </a:r>
          </a:p>
          <a:p>
            <a:endParaRPr lang="en-US" sz="2400" dirty="0"/>
          </a:p>
          <a:p>
            <a:endParaRPr lang="en-US" sz="2400" dirty="0"/>
          </a:p>
        </p:txBody>
      </p:sp>
      <p:sp>
        <p:nvSpPr>
          <p:cNvPr id="4" name="TextBox 3"/>
          <p:cNvSpPr txBox="1"/>
          <p:nvPr/>
        </p:nvSpPr>
        <p:spPr>
          <a:xfrm>
            <a:off x="2634143" y="0"/>
            <a:ext cx="5301842" cy="523220"/>
          </a:xfrm>
          <a:prstGeom prst="rect">
            <a:avLst/>
          </a:prstGeom>
          <a:noFill/>
        </p:spPr>
        <p:txBody>
          <a:bodyPr wrap="square" rtlCol="0">
            <a:spAutoFit/>
          </a:bodyPr>
          <a:lstStyle/>
          <a:p>
            <a:r>
              <a:rPr lang="en-US" sz="2800" b="1" dirty="0" smtClean="0"/>
              <a:t>ISSUES AS KEY THEMES</a:t>
            </a:r>
            <a:endParaRPr lang="en-US" sz="2800" b="1" dirty="0"/>
          </a:p>
        </p:txBody>
      </p:sp>
    </p:spTree>
    <p:extLst>
      <p:ext uri="{BB962C8B-B14F-4D97-AF65-F5344CB8AC3E}">
        <p14:creationId xmlns:p14="http://schemas.microsoft.com/office/powerpoint/2010/main" val="239900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20222" y="698942"/>
            <a:ext cx="8406331" cy="996413"/>
          </a:xfrm>
        </p:spPr>
        <p:txBody>
          <a:bodyPr/>
          <a:lstStyle/>
          <a:p>
            <a:r>
              <a:rPr lang="en-US" sz="2800" dirty="0">
                <a:solidFill>
                  <a:srgbClr val="FF0000"/>
                </a:solidFill>
              </a:rPr>
              <a:t>Infrastructure</a:t>
            </a:r>
          </a:p>
          <a:p>
            <a:r>
              <a:rPr lang="en-US" sz="2800" dirty="0"/>
              <a:t>	</a:t>
            </a:r>
            <a:r>
              <a:rPr lang="en-US" sz="2800" b="0" dirty="0" smtClean="0"/>
              <a:t>Housing</a:t>
            </a:r>
            <a:endParaRPr lang="en-US" sz="2800" b="0" dirty="0"/>
          </a:p>
          <a:p>
            <a:r>
              <a:rPr lang="en-US" sz="2800" dirty="0">
                <a:solidFill>
                  <a:srgbClr val="FF0000"/>
                </a:solidFill>
              </a:rPr>
              <a:t>Environment &amp; </a:t>
            </a:r>
            <a:r>
              <a:rPr lang="en-US" sz="2800" dirty="0" smtClean="0">
                <a:solidFill>
                  <a:srgbClr val="FF0000"/>
                </a:solidFill>
              </a:rPr>
              <a:t>Stewardship</a:t>
            </a:r>
            <a:endParaRPr lang="en-US" sz="2800" dirty="0">
              <a:solidFill>
                <a:srgbClr val="FF0000"/>
              </a:solidFill>
            </a:endParaRPr>
          </a:p>
          <a:p>
            <a:r>
              <a:rPr lang="en-US" sz="2800" dirty="0"/>
              <a:t>	</a:t>
            </a:r>
            <a:r>
              <a:rPr lang="en-US" sz="2800" b="0" dirty="0"/>
              <a:t>Water Quality</a:t>
            </a:r>
          </a:p>
          <a:p>
            <a:r>
              <a:rPr lang="en-US" sz="2800" dirty="0">
                <a:solidFill>
                  <a:srgbClr val="FF0000"/>
                </a:solidFill>
              </a:rPr>
              <a:t>Social </a:t>
            </a:r>
            <a:r>
              <a:rPr lang="en-US" sz="2800" dirty="0" smtClean="0">
                <a:solidFill>
                  <a:srgbClr val="FF0000"/>
                </a:solidFill>
              </a:rPr>
              <a:t>Infrastructure</a:t>
            </a:r>
            <a:endParaRPr lang="en-US" sz="2800" dirty="0">
              <a:solidFill>
                <a:srgbClr val="FF0000"/>
              </a:solidFill>
            </a:endParaRPr>
          </a:p>
          <a:p>
            <a:r>
              <a:rPr lang="en-US" sz="2800" dirty="0"/>
              <a:t>	</a:t>
            </a:r>
            <a:r>
              <a:rPr lang="en-US" sz="2800" b="0" dirty="0"/>
              <a:t>Organizations limited </a:t>
            </a:r>
            <a:r>
              <a:rPr lang="en-US" sz="2800" b="0" dirty="0" smtClean="0"/>
              <a:t>adequate/equitable 	services </a:t>
            </a:r>
            <a:endParaRPr lang="en-US" sz="2800" b="0" dirty="0"/>
          </a:p>
          <a:p>
            <a:r>
              <a:rPr lang="en-US" sz="2800" b="0" dirty="0"/>
              <a:t>	Misperceptions and misunderstandings</a:t>
            </a:r>
          </a:p>
        </p:txBody>
      </p:sp>
      <p:sp>
        <p:nvSpPr>
          <p:cNvPr id="4" name="TextBox 3"/>
          <p:cNvSpPr txBox="1"/>
          <p:nvPr/>
        </p:nvSpPr>
        <p:spPr>
          <a:xfrm>
            <a:off x="2306973" y="0"/>
            <a:ext cx="4513277" cy="523220"/>
          </a:xfrm>
          <a:prstGeom prst="rect">
            <a:avLst/>
          </a:prstGeom>
          <a:noFill/>
        </p:spPr>
        <p:txBody>
          <a:bodyPr wrap="square" rtlCol="0">
            <a:spAutoFit/>
          </a:bodyPr>
          <a:lstStyle/>
          <a:p>
            <a:r>
              <a:rPr lang="en-US" sz="2800" b="1" dirty="0"/>
              <a:t>ISSUES AS KEY </a:t>
            </a:r>
            <a:r>
              <a:rPr lang="en-US" sz="2800" b="1" dirty="0" smtClean="0"/>
              <a:t>THEMES cont. </a:t>
            </a:r>
            <a:endParaRPr lang="en-US" sz="2800" b="1" dirty="0"/>
          </a:p>
        </p:txBody>
      </p:sp>
    </p:spTree>
    <p:extLst>
      <p:ext uri="{BB962C8B-B14F-4D97-AF65-F5344CB8AC3E}">
        <p14:creationId xmlns:p14="http://schemas.microsoft.com/office/powerpoint/2010/main" val="4199967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966652" y="676238"/>
            <a:ext cx="3487488" cy="1549002"/>
          </a:xfrm>
        </p:spPr>
        <p:txBody>
          <a:bodyPr/>
          <a:lstStyle/>
          <a:p>
            <a:r>
              <a:rPr lang="en-US" sz="2800" dirty="0" smtClean="0"/>
              <a:t>Family Relationships</a:t>
            </a:r>
          </a:p>
          <a:p>
            <a:r>
              <a:rPr lang="en-US" sz="2800" dirty="0" smtClean="0"/>
              <a:t>Parenting</a:t>
            </a:r>
          </a:p>
          <a:p>
            <a:r>
              <a:rPr lang="en-US" sz="2800" dirty="0" smtClean="0"/>
              <a:t>Aging</a:t>
            </a:r>
          </a:p>
          <a:p>
            <a:r>
              <a:rPr lang="en-US" sz="2800" dirty="0" smtClean="0"/>
              <a:t>Financial Education</a:t>
            </a:r>
          </a:p>
          <a:p>
            <a:r>
              <a:rPr lang="en-US" sz="2800" dirty="0" smtClean="0"/>
              <a:t>Healthy Living</a:t>
            </a:r>
          </a:p>
          <a:p>
            <a:r>
              <a:rPr lang="en-US" sz="2800" dirty="0" smtClean="0"/>
              <a:t>Undecided</a:t>
            </a:r>
          </a:p>
          <a:p>
            <a:endParaRPr lang="en-US" sz="2800" dirty="0"/>
          </a:p>
        </p:txBody>
      </p:sp>
      <p:sp>
        <p:nvSpPr>
          <p:cNvPr id="2" name="TextBox 1"/>
          <p:cNvSpPr txBox="1"/>
          <p:nvPr/>
        </p:nvSpPr>
        <p:spPr>
          <a:xfrm>
            <a:off x="548640" y="60960"/>
            <a:ext cx="4114800" cy="523220"/>
          </a:xfrm>
          <a:prstGeom prst="rect">
            <a:avLst/>
          </a:prstGeom>
          <a:noFill/>
        </p:spPr>
        <p:txBody>
          <a:bodyPr wrap="square" rtlCol="0">
            <a:spAutoFit/>
          </a:bodyPr>
          <a:lstStyle/>
          <a:p>
            <a:r>
              <a:rPr lang="en-US" sz="2800" dirty="0" smtClean="0"/>
              <a:t>Program Area Breakout</a:t>
            </a:r>
            <a:endParaRPr lang="en-US" sz="2800" dirty="0"/>
          </a:p>
        </p:txBody>
      </p:sp>
    </p:spTree>
    <p:extLst>
      <p:ext uri="{BB962C8B-B14F-4D97-AF65-F5344CB8AC3E}">
        <p14:creationId xmlns:p14="http://schemas.microsoft.com/office/powerpoint/2010/main" val="236338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hqprint">
            <a:alphaModFix amt="15000"/>
            <a:extLst>
              <a:ext uri="{28A0092B-C50C-407E-A947-70E740481C1C}">
                <a14:useLocalDpi xmlns:a14="http://schemas.microsoft.com/office/drawing/2010/main"/>
              </a:ext>
            </a:extLst>
          </a:blip>
          <a:srcRect l="16088" b="26221"/>
          <a:stretch/>
        </p:blipFill>
        <p:spPr>
          <a:xfrm>
            <a:off x="-12700" y="453011"/>
            <a:ext cx="9154802" cy="4690490"/>
          </a:xfrm>
          <a:prstGeom prst="rect">
            <a:avLst/>
          </a:prstGeom>
        </p:spPr>
      </p:pic>
      <p:sp>
        <p:nvSpPr>
          <p:cNvPr id="4" name="Text Placeholder 3"/>
          <p:cNvSpPr>
            <a:spLocks noGrp="1"/>
          </p:cNvSpPr>
          <p:nvPr>
            <p:ph type="body" sz="quarter" idx="15"/>
          </p:nvPr>
        </p:nvSpPr>
        <p:spPr>
          <a:xfrm>
            <a:off x="-12700" y="488575"/>
            <a:ext cx="8943319" cy="4396933"/>
          </a:xfrm>
        </p:spPr>
        <p:txBody>
          <a:bodyPr/>
          <a:lstStyle/>
          <a:p>
            <a:pPr algn="ctr"/>
            <a:r>
              <a:rPr lang="en-US" sz="2800" b="0" dirty="0" smtClean="0">
                <a:solidFill>
                  <a:srgbClr val="C00000"/>
                </a:solidFill>
                <a:latin typeface="Verlag Book" charset="0"/>
                <a:ea typeface="Verlag Book" charset="0"/>
                <a:cs typeface="Verlag Book" charset="0"/>
              </a:rPr>
              <a:t>PROGRAM AREA DISCUSSION TRIGGERS:</a:t>
            </a:r>
          </a:p>
          <a:p>
            <a:pPr algn="ctr"/>
            <a:endParaRPr lang="en-US" sz="2800" b="0" dirty="0" smtClean="0">
              <a:solidFill>
                <a:srgbClr val="C00000"/>
              </a:solidFill>
              <a:latin typeface="Verlag Book" charset="0"/>
              <a:ea typeface="Verlag Book" charset="0"/>
              <a:cs typeface="Verlag Book" charset="0"/>
            </a:endParaRPr>
          </a:p>
          <a:p>
            <a:pPr marL="514350" indent="-514350" algn="ctr">
              <a:buAutoNum type="arabicPeriod"/>
            </a:pPr>
            <a:r>
              <a:rPr lang="en-US" sz="2400" b="0" i="1" dirty="0" smtClean="0">
                <a:solidFill>
                  <a:srgbClr val="C00000"/>
                </a:solidFill>
                <a:latin typeface="Verlag Book" charset="0"/>
              </a:rPr>
              <a:t>What did you discuss in your Pillar groups that could be applied in your program area?</a:t>
            </a:r>
          </a:p>
          <a:p>
            <a:pPr marL="457200" indent="-457200" algn="ctr">
              <a:buAutoNum type="arabicPeriod"/>
            </a:pPr>
            <a:r>
              <a:rPr lang="en-US" sz="2400" b="0" i="1" dirty="0" smtClean="0">
                <a:solidFill>
                  <a:srgbClr val="C00000"/>
                </a:solidFill>
                <a:latin typeface="Verlag Book" charset="0"/>
              </a:rPr>
              <a:t>Which one of the Pillar’s are not addressed in the work that you do?</a:t>
            </a:r>
          </a:p>
          <a:p>
            <a:pPr marL="457200" indent="-457200" algn="ctr">
              <a:buAutoNum type="arabicPeriod"/>
            </a:pPr>
            <a:r>
              <a:rPr lang="en-US" sz="2400" b="0" i="1" dirty="0" smtClean="0">
                <a:solidFill>
                  <a:srgbClr val="C00000"/>
                </a:solidFill>
                <a:latin typeface="Verlag Book" charset="0"/>
              </a:rPr>
              <a:t>Use the handout to process through identifying Issues related to any or all of the pillars?</a:t>
            </a:r>
          </a:p>
          <a:p>
            <a:pPr marL="457200" indent="-457200" algn="ctr">
              <a:buAutoNum type="arabicPeriod"/>
            </a:pPr>
            <a:r>
              <a:rPr lang="en-US" sz="2400" b="0" i="1" dirty="0" smtClean="0">
                <a:solidFill>
                  <a:srgbClr val="C00000"/>
                </a:solidFill>
                <a:latin typeface="Verlag Book" charset="0"/>
              </a:rPr>
              <a:t>What is the relevance, potential for collaboration and the impact to your plan of work?</a:t>
            </a:r>
            <a:endParaRPr lang="en-US" sz="2400" b="0" i="1" dirty="0">
              <a:solidFill>
                <a:srgbClr val="C00000"/>
              </a:solidFill>
            </a:endParaRPr>
          </a:p>
          <a:p>
            <a:pPr algn="ctr"/>
            <a:r>
              <a:rPr lang="en-US" sz="1400" b="0" dirty="0" smtClean="0">
                <a:solidFill>
                  <a:srgbClr val="C00000"/>
                </a:solidFill>
              </a:rPr>
              <a:t> </a:t>
            </a:r>
            <a:endParaRPr lang="en-US" sz="1400" b="0" dirty="0">
              <a:solidFill>
                <a:srgbClr val="C00000"/>
              </a:solidFill>
            </a:endParaRPr>
          </a:p>
          <a:p>
            <a:pPr algn="ctr"/>
            <a:endParaRPr lang="en-US" sz="1400" b="0" dirty="0" smtClean="0">
              <a:solidFill>
                <a:srgbClr val="C00000"/>
              </a:solidFill>
            </a:endParaRPr>
          </a:p>
        </p:txBody>
      </p:sp>
      <p:sp>
        <p:nvSpPr>
          <p:cNvPr id="3" name="TextBox 2"/>
          <p:cNvSpPr txBox="1"/>
          <p:nvPr/>
        </p:nvSpPr>
        <p:spPr>
          <a:xfrm>
            <a:off x="2765262" y="41945"/>
            <a:ext cx="3598877" cy="523220"/>
          </a:xfrm>
          <a:prstGeom prst="rect">
            <a:avLst/>
          </a:prstGeom>
          <a:noFill/>
        </p:spPr>
        <p:txBody>
          <a:bodyPr wrap="square" rtlCol="0">
            <a:spAutoFit/>
          </a:bodyPr>
          <a:lstStyle/>
          <a:p>
            <a:r>
              <a:rPr lang="en-US" sz="2800" b="1" dirty="0" smtClean="0"/>
              <a:t>BREAKOUT PART 2</a:t>
            </a:r>
            <a:endParaRPr lang="en-US" sz="2800" b="1" dirty="0"/>
          </a:p>
        </p:txBody>
      </p:sp>
    </p:spTree>
    <p:extLst>
      <p:ext uri="{BB962C8B-B14F-4D97-AF65-F5344CB8AC3E}">
        <p14:creationId xmlns:p14="http://schemas.microsoft.com/office/powerpoint/2010/main" val="256885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619375" y="1524000"/>
            <a:ext cx="4301542" cy="1866900"/>
          </a:xfrm>
        </p:spPr>
        <p:txBody>
          <a:bodyPr/>
          <a:lstStyle/>
          <a:p>
            <a:r>
              <a:rPr lang="en-US" sz="7200" dirty="0" smtClean="0">
                <a:solidFill>
                  <a:schemeClr val="accent2"/>
                </a:solidFill>
              </a:rPr>
              <a:t>S.I.G.N</a:t>
            </a:r>
            <a:r>
              <a:rPr lang="en-US" sz="5400" dirty="0" smtClean="0">
                <a:solidFill>
                  <a:schemeClr val="accent2"/>
                </a:solidFill>
              </a:rPr>
              <a:t>.</a:t>
            </a:r>
          </a:p>
          <a:p>
            <a:r>
              <a:rPr lang="en-US" dirty="0" smtClean="0"/>
              <a:t> </a:t>
            </a:r>
            <a:endParaRPr lang="en-US" dirty="0"/>
          </a:p>
        </p:txBody>
      </p:sp>
    </p:spTree>
    <p:extLst>
      <p:ext uri="{BB962C8B-B14F-4D97-AF65-F5344CB8AC3E}">
        <p14:creationId xmlns:p14="http://schemas.microsoft.com/office/powerpoint/2010/main" val="2585782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22103" y="704816"/>
            <a:ext cx="4818477" cy="600164"/>
          </a:xfrm>
          <a:prstGeom prst="rect">
            <a:avLst/>
          </a:prstGeom>
          <a:noFill/>
        </p:spPr>
        <p:txBody>
          <a:bodyPr wrap="square" rtlCol="0">
            <a:spAutoFit/>
          </a:bodyPr>
          <a:lstStyle/>
          <a:p>
            <a:r>
              <a:rPr lang="en-US" sz="3300" dirty="0" smtClean="0">
                <a:latin typeface="Calibri Light" panose="020F0302020204030204" pitchFamily="34" charset="0"/>
                <a:ea typeface="Century Gothic" charset="0"/>
                <a:cs typeface="Calibri Light" panose="020F0302020204030204" pitchFamily="34" charset="0"/>
              </a:rPr>
              <a:t> </a:t>
            </a:r>
            <a:endParaRPr lang="en-US" sz="3300" dirty="0">
              <a:latin typeface="Calibri Light" panose="020F0302020204030204" pitchFamily="34" charset="0"/>
              <a:ea typeface="Century Gothic" charset="0"/>
              <a:cs typeface="Calibri Light" panose="020F0302020204030204" pitchFamily="34" charset="0"/>
            </a:endParaRPr>
          </a:p>
        </p:txBody>
      </p:sp>
      <p:sp>
        <p:nvSpPr>
          <p:cNvPr id="8" name="TextBox 7"/>
          <p:cNvSpPr txBox="1"/>
          <p:nvPr/>
        </p:nvSpPr>
        <p:spPr>
          <a:xfrm>
            <a:off x="247650" y="704816"/>
            <a:ext cx="8399393" cy="3970318"/>
          </a:xfrm>
          <a:prstGeom prst="rect">
            <a:avLst/>
          </a:prstGeom>
          <a:noFill/>
        </p:spPr>
        <p:txBody>
          <a:bodyPr wrap="square" rtlCol="0">
            <a:spAutoFit/>
          </a:bodyPr>
          <a:lstStyle/>
          <a:p>
            <a:pPr algn="ctr"/>
            <a:endParaRPr lang="en-US" sz="3600" b="1" dirty="0" smtClean="0">
              <a:solidFill>
                <a:schemeClr val="accent2"/>
              </a:solidFill>
              <a:latin typeface="Century Gothic" panose="020B0502020202020204" pitchFamily="34" charset="0"/>
              <a:ea typeface="Arial" charset="0"/>
              <a:cs typeface="Arial" charset="0"/>
            </a:endParaRPr>
          </a:p>
          <a:p>
            <a:pPr algn="ctr"/>
            <a:r>
              <a:rPr lang="en-US" sz="3600" b="1" dirty="0" smtClean="0">
                <a:solidFill>
                  <a:schemeClr val="accent2"/>
                </a:solidFill>
                <a:latin typeface="Century Gothic" panose="020B0502020202020204" pitchFamily="34" charset="0"/>
                <a:ea typeface="Arial" charset="0"/>
                <a:cs typeface="Arial" charset="0"/>
              </a:rPr>
              <a:t>S</a:t>
            </a:r>
            <a:r>
              <a:rPr lang="en-US" sz="3600" dirty="0" smtClean="0">
                <a:solidFill>
                  <a:schemeClr val="tx1">
                    <a:lumMod val="75000"/>
                    <a:lumOff val="25000"/>
                  </a:schemeClr>
                </a:solidFill>
                <a:latin typeface="Century Gothic" panose="020B0502020202020204" pitchFamily="34" charset="0"/>
                <a:ea typeface="Arial" charset="0"/>
                <a:cs typeface="Arial" charset="0"/>
              </a:rPr>
              <a:t>UCCESS</a:t>
            </a:r>
          </a:p>
          <a:p>
            <a:pPr algn="ctr"/>
            <a:r>
              <a:rPr lang="en-US" sz="3600" b="1" dirty="0" smtClean="0">
                <a:solidFill>
                  <a:schemeClr val="accent2"/>
                </a:solidFill>
                <a:latin typeface="Century Gothic" panose="020B0502020202020204" pitchFamily="34" charset="0"/>
                <a:ea typeface="Arial" charset="0"/>
                <a:cs typeface="Arial" charset="0"/>
              </a:rPr>
              <a:t>I</a:t>
            </a:r>
            <a:r>
              <a:rPr lang="en-US" sz="3600" dirty="0" smtClean="0">
                <a:solidFill>
                  <a:schemeClr val="tx1">
                    <a:lumMod val="75000"/>
                    <a:lumOff val="25000"/>
                  </a:schemeClr>
                </a:solidFill>
                <a:latin typeface="Century Gothic" panose="020B0502020202020204" pitchFamily="34" charset="0"/>
                <a:ea typeface="Arial" charset="0"/>
                <a:cs typeface="Arial" charset="0"/>
              </a:rPr>
              <a:t>NSTINCT</a:t>
            </a:r>
            <a:endParaRPr lang="en-US" sz="3600" dirty="0">
              <a:solidFill>
                <a:schemeClr val="tx1">
                  <a:lumMod val="75000"/>
                  <a:lumOff val="25000"/>
                </a:schemeClr>
              </a:solidFill>
              <a:latin typeface="Century Gothic" panose="020B0502020202020204" pitchFamily="34" charset="0"/>
              <a:ea typeface="Arial" charset="0"/>
              <a:cs typeface="Arial" charset="0"/>
            </a:endParaRPr>
          </a:p>
          <a:p>
            <a:pPr algn="ctr"/>
            <a:r>
              <a:rPr lang="en-US" sz="3600" b="1" dirty="0">
                <a:solidFill>
                  <a:schemeClr val="accent2"/>
                </a:solidFill>
                <a:latin typeface="Century Gothic" panose="020B0502020202020204" pitchFamily="34" charset="0"/>
                <a:ea typeface="Arial" charset="0"/>
                <a:cs typeface="Arial" charset="0"/>
              </a:rPr>
              <a:t>G</a:t>
            </a:r>
            <a:r>
              <a:rPr lang="en-US" sz="3600" dirty="0">
                <a:solidFill>
                  <a:schemeClr val="tx1">
                    <a:lumMod val="75000"/>
                    <a:lumOff val="25000"/>
                  </a:schemeClr>
                </a:solidFill>
                <a:latin typeface="Century Gothic" panose="020B0502020202020204" pitchFamily="34" charset="0"/>
                <a:ea typeface="Arial" charset="0"/>
                <a:cs typeface="Arial" charset="0"/>
              </a:rPr>
              <a:t>ROWTH</a:t>
            </a:r>
          </a:p>
          <a:p>
            <a:pPr algn="ctr"/>
            <a:r>
              <a:rPr lang="en-US" sz="3600" b="1" dirty="0">
                <a:solidFill>
                  <a:schemeClr val="accent2"/>
                </a:solidFill>
                <a:latin typeface="Century Gothic" panose="020B0502020202020204" pitchFamily="34" charset="0"/>
                <a:ea typeface="Arial" charset="0"/>
                <a:cs typeface="Arial" charset="0"/>
              </a:rPr>
              <a:t>N</a:t>
            </a:r>
            <a:r>
              <a:rPr lang="en-US" sz="3600" dirty="0">
                <a:solidFill>
                  <a:schemeClr val="tx1">
                    <a:lumMod val="75000"/>
                    <a:lumOff val="25000"/>
                  </a:schemeClr>
                </a:solidFill>
                <a:latin typeface="Century Gothic" panose="020B0502020202020204" pitchFamily="34" charset="0"/>
                <a:ea typeface="Arial" charset="0"/>
                <a:cs typeface="Arial" charset="0"/>
              </a:rPr>
              <a:t>EEDS</a:t>
            </a:r>
          </a:p>
          <a:p>
            <a:r>
              <a:rPr lang="en-US" sz="3600" dirty="0" smtClean="0">
                <a:solidFill>
                  <a:schemeClr val="tx1">
                    <a:lumMod val="75000"/>
                    <a:lumOff val="25000"/>
                  </a:schemeClr>
                </a:solidFill>
                <a:latin typeface="Century Gothic" panose="020B0502020202020204" pitchFamily="34" charset="0"/>
                <a:ea typeface="Arial" charset="0"/>
                <a:cs typeface="Arial" charset="0"/>
              </a:rPr>
              <a:t> </a:t>
            </a:r>
            <a:endParaRPr lang="en-US" sz="3600" dirty="0">
              <a:solidFill>
                <a:schemeClr val="tx1">
                  <a:lumMod val="75000"/>
                  <a:lumOff val="25000"/>
                </a:schemeClr>
              </a:solidFill>
              <a:latin typeface="Century Gothic" panose="020B0502020202020204" pitchFamily="34" charset="0"/>
              <a:ea typeface="Arial" charset="0"/>
              <a:cs typeface="Arial" charset="0"/>
            </a:endParaRPr>
          </a:p>
          <a:p>
            <a:pPr algn="ctr"/>
            <a:r>
              <a:rPr lang="en-US" sz="3600" dirty="0" smtClean="0">
                <a:solidFill>
                  <a:schemeClr val="accent2"/>
                </a:solidFill>
                <a:latin typeface="Century Gothic" panose="020B0502020202020204" pitchFamily="34" charset="0"/>
                <a:ea typeface="Arial" charset="0"/>
                <a:cs typeface="Arial" charset="0"/>
              </a:rPr>
              <a:t>DISCOVERING YOUR STRENGTHS</a:t>
            </a:r>
            <a:endParaRPr lang="en-US" sz="3600" dirty="0">
              <a:solidFill>
                <a:schemeClr val="accent2"/>
              </a:solidFill>
              <a:latin typeface="Century Gothic" panose="020B0502020202020204" pitchFamily="34" charset="0"/>
              <a:ea typeface="Arial" charset="0"/>
              <a:cs typeface="Arial" charset="0"/>
            </a:endParaRPr>
          </a:p>
        </p:txBody>
      </p:sp>
      <p:sp>
        <p:nvSpPr>
          <p:cNvPr id="2" name="TextBox 1"/>
          <p:cNvSpPr txBox="1"/>
          <p:nvPr/>
        </p:nvSpPr>
        <p:spPr>
          <a:xfrm>
            <a:off x="2365567" y="2630413"/>
            <a:ext cx="253596" cy="461665"/>
          </a:xfrm>
          <a:prstGeom prst="rect">
            <a:avLst/>
          </a:prstGeom>
          <a:noFill/>
        </p:spPr>
        <p:txBody>
          <a:bodyPr wrap="none" rtlCol="0">
            <a:spAutoFit/>
          </a:bodyPr>
          <a:lstStyle/>
          <a:p>
            <a:r>
              <a:rPr lang="en-US" sz="2400" i="1" dirty="0" smtClean="0"/>
              <a:t> </a:t>
            </a:r>
            <a:endParaRPr lang="en-US" sz="2400" i="1" dirty="0"/>
          </a:p>
        </p:txBody>
      </p:sp>
    </p:spTree>
    <p:extLst>
      <p:ext uri="{BB962C8B-B14F-4D97-AF65-F5344CB8AC3E}">
        <p14:creationId xmlns:p14="http://schemas.microsoft.com/office/powerpoint/2010/main" val="1305628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857" y="1244444"/>
            <a:ext cx="7772400" cy="1790700"/>
          </a:xfrm>
        </p:spPr>
        <p:txBody>
          <a:bodyPr/>
          <a:lstStyle/>
          <a:p>
            <a:r>
              <a:rPr lang="en-US" dirty="0" smtClean="0"/>
              <a:t>FINAL THOUGHTS?</a:t>
            </a:r>
            <a:br>
              <a:rPr lang="en-US" dirty="0" smtClean="0"/>
            </a:br>
            <a:endParaRPr lang="en-US" dirty="0"/>
          </a:p>
        </p:txBody>
      </p:sp>
      <p:sp>
        <p:nvSpPr>
          <p:cNvPr id="3" name="Subtitle 2"/>
          <p:cNvSpPr>
            <a:spLocks noGrp="1"/>
          </p:cNvSpPr>
          <p:nvPr>
            <p:ph type="subTitle" idx="1"/>
          </p:nvPr>
        </p:nvSpPr>
        <p:spPr/>
        <p:txBody>
          <a:bodyPr/>
          <a:lstStyle/>
          <a:p>
            <a:r>
              <a:rPr lang="en-US" b="1" i="1" dirty="0" smtClean="0"/>
              <a:t>NEXT ZOOM JANUARY 24, 2019</a:t>
            </a:r>
          </a:p>
          <a:p>
            <a:r>
              <a:rPr lang="en-US" dirty="0" smtClean="0"/>
              <a:t>SIGNUP IF YOU ARE INTERESTED IN PLANNING THE MARCH MIXER</a:t>
            </a:r>
          </a:p>
          <a:p>
            <a:r>
              <a:rPr lang="en-US" dirty="0" smtClean="0"/>
              <a:t>DANIELLE.HAIRSTONGREEN@CES.UWEX.EDU</a:t>
            </a:r>
            <a:endParaRPr lang="en-US" dirty="0"/>
          </a:p>
        </p:txBody>
      </p:sp>
    </p:spTree>
    <p:extLst>
      <p:ext uri="{BB962C8B-B14F-4D97-AF65-F5344CB8AC3E}">
        <p14:creationId xmlns:p14="http://schemas.microsoft.com/office/powerpoint/2010/main" val="323201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983260" y="1973070"/>
            <a:ext cx="3287928" cy="996413"/>
          </a:xfrm>
        </p:spPr>
        <p:txBody>
          <a:bodyPr/>
          <a:lstStyle/>
          <a:p>
            <a:pPr algn="ctr"/>
            <a:r>
              <a:rPr lang="en-US" dirty="0" smtClean="0"/>
              <a:t>Welcome</a:t>
            </a:r>
          </a:p>
          <a:p>
            <a:pPr algn="ctr"/>
            <a:r>
              <a:rPr lang="en-US" dirty="0" smtClean="0"/>
              <a:t>New </a:t>
            </a:r>
            <a:r>
              <a:rPr lang="en-US" dirty="0"/>
              <a:t>C</a:t>
            </a:r>
            <a:r>
              <a:rPr lang="en-US" dirty="0" smtClean="0"/>
              <a:t>olleagues FALL 2018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61607" cy="5108047"/>
          </a:xfrm>
          <a:prstGeom prst="rect">
            <a:avLst/>
          </a:prstGeom>
        </p:spPr>
      </p:pic>
    </p:spTree>
    <p:extLst>
      <p:ext uri="{BB962C8B-B14F-4D97-AF65-F5344CB8AC3E}">
        <p14:creationId xmlns:p14="http://schemas.microsoft.com/office/powerpoint/2010/main" val="2913414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72740" y="1131570"/>
            <a:ext cx="3634740" cy="3634740"/>
          </a:xfrm>
          <a:prstGeom prst="rect">
            <a:avLst/>
          </a:prstGeom>
        </p:spPr>
      </p:pic>
    </p:spTree>
    <p:extLst>
      <p:ext uri="{BB962C8B-B14F-4D97-AF65-F5344CB8AC3E}">
        <p14:creationId xmlns:p14="http://schemas.microsoft.com/office/powerpoint/2010/main" val="365033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90862" y="1963024"/>
            <a:ext cx="4538444" cy="584775"/>
          </a:xfrm>
          <a:prstGeom prst="rect">
            <a:avLst/>
          </a:prstGeom>
          <a:noFill/>
        </p:spPr>
        <p:txBody>
          <a:bodyPr wrap="square" rtlCol="0">
            <a:spAutoFit/>
          </a:bodyPr>
          <a:lstStyle/>
          <a:p>
            <a:pPr algn="ctr"/>
            <a:r>
              <a:rPr lang="en-US" sz="3200" b="1" dirty="0" smtClean="0">
                <a:hlinkClick r:id="rId3"/>
              </a:rPr>
              <a:t>WHEN LOVE TAKES OVER</a:t>
            </a:r>
            <a:endParaRPr lang="en-US" sz="3200" b="1" dirty="0"/>
          </a:p>
        </p:txBody>
      </p:sp>
    </p:spTree>
    <p:extLst>
      <p:ext uri="{BB962C8B-B14F-4D97-AF65-F5344CB8AC3E}">
        <p14:creationId xmlns:p14="http://schemas.microsoft.com/office/powerpoint/2010/main" val="351227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744347" y="648608"/>
            <a:ext cx="7239000" cy="996413"/>
          </a:xfrm>
        </p:spPr>
        <p:txBody>
          <a:bodyPr/>
          <a:lstStyle/>
          <a:p>
            <a:r>
              <a:rPr lang="en-US" dirty="0" smtClean="0"/>
              <a:t>What’s Happening in HDR?</a:t>
            </a:r>
            <a:endParaRPr lang="en-US" dirty="0"/>
          </a:p>
        </p:txBody>
      </p:sp>
      <p:sp>
        <p:nvSpPr>
          <p:cNvPr id="4" name="TextBox 3"/>
          <p:cNvSpPr txBox="1"/>
          <p:nvPr/>
        </p:nvSpPr>
        <p:spPr>
          <a:xfrm>
            <a:off x="780176" y="1451295"/>
            <a:ext cx="7482980" cy="3416320"/>
          </a:xfrm>
          <a:prstGeom prst="rect">
            <a:avLst/>
          </a:prstGeom>
          <a:noFill/>
        </p:spPr>
        <p:txBody>
          <a:bodyPr wrap="square" rtlCol="0">
            <a:spAutoFit/>
          </a:bodyPr>
          <a:lstStyle/>
          <a:p>
            <a:r>
              <a:rPr lang="en-US" dirty="0" smtClean="0"/>
              <a:t>New Hire Dane County</a:t>
            </a:r>
          </a:p>
          <a:p>
            <a:r>
              <a:rPr lang="en-US" dirty="0"/>
              <a:t>	</a:t>
            </a:r>
            <a:r>
              <a:rPr lang="en-US" dirty="0" smtClean="0"/>
              <a:t>Bilingual Financial Educator</a:t>
            </a:r>
          </a:p>
          <a:p>
            <a:endParaRPr lang="en-US" dirty="0"/>
          </a:p>
          <a:p>
            <a:r>
              <a:rPr lang="en-US" dirty="0" smtClean="0"/>
              <a:t>New Position Posting  Forest County (January 2019)</a:t>
            </a:r>
          </a:p>
          <a:p>
            <a:r>
              <a:rPr lang="en-US" dirty="0"/>
              <a:t>	</a:t>
            </a:r>
            <a:r>
              <a:rPr lang="en-US" dirty="0" smtClean="0"/>
              <a:t>Forest County Potawatomi Human Development and Relationship </a:t>
            </a:r>
          </a:p>
          <a:p>
            <a:r>
              <a:rPr lang="en-US" dirty="0"/>
              <a:t>	</a:t>
            </a:r>
            <a:r>
              <a:rPr lang="en-US" dirty="0" smtClean="0"/>
              <a:t>Extension Educator</a:t>
            </a:r>
          </a:p>
          <a:p>
            <a:endParaRPr lang="en-US" dirty="0"/>
          </a:p>
          <a:p>
            <a:r>
              <a:rPr lang="en-US" dirty="0" smtClean="0"/>
              <a:t>New Position Posting (February 2019)</a:t>
            </a:r>
          </a:p>
          <a:p>
            <a:r>
              <a:rPr lang="en-US" dirty="0"/>
              <a:t>	</a:t>
            </a:r>
            <a:r>
              <a:rPr lang="en-US" dirty="0" smtClean="0"/>
              <a:t>Program Manager Positions</a:t>
            </a:r>
          </a:p>
          <a:p>
            <a:endParaRPr lang="en-US" dirty="0"/>
          </a:p>
          <a:p>
            <a:r>
              <a:rPr lang="en-US" dirty="0" smtClean="0"/>
              <a:t>Proposed Extension</a:t>
            </a:r>
          </a:p>
          <a:p>
            <a:r>
              <a:rPr lang="en-US" dirty="0"/>
              <a:t>	</a:t>
            </a:r>
            <a:r>
              <a:rPr lang="en-US" dirty="0" smtClean="0"/>
              <a:t>Lori Zierl, Liaison, 12 months</a:t>
            </a:r>
            <a:endParaRPr lang="en-US" dirty="0"/>
          </a:p>
        </p:txBody>
      </p:sp>
    </p:spTree>
    <p:extLst>
      <p:ext uri="{BB962C8B-B14F-4D97-AF65-F5344CB8AC3E}">
        <p14:creationId xmlns:p14="http://schemas.microsoft.com/office/powerpoint/2010/main" val="238566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905000" y="751932"/>
            <a:ext cx="7239000" cy="996413"/>
          </a:xfrm>
        </p:spPr>
        <p:txBody>
          <a:bodyPr/>
          <a:lstStyle/>
          <a:p>
            <a:r>
              <a:rPr lang="en-US" dirty="0" smtClean="0"/>
              <a:t>What’s happening in HDR?</a:t>
            </a:r>
            <a:endParaRPr lang="en-US" dirty="0"/>
          </a:p>
        </p:txBody>
      </p:sp>
      <p:sp>
        <p:nvSpPr>
          <p:cNvPr id="4" name="TextBox 3"/>
          <p:cNvSpPr txBox="1"/>
          <p:nvPr/>
        </p:nvSpPr>
        <p:spPr>
          <a:xfrm>
            <a:off x="134223" y="1477241"/>
            <a:ext cx="8883941" cy="3877985"/>
          </a:xfrm>
          <a:prstGeom prst="rect">
            <a:avLst/>
          </a:prstGeom>
          <a:noFill/>
        </p:spPr>
        <p:txBody>
          <a:bodyPr wrap="square" rtlCol="0">
            <a:spAutoFit/>
          </a:bodyPr>
          <a:lstStyle/>
          <a:p>
            <a:r>
              <a:rPr lang="en-US" sz="2400" dirty="0" smtClean="0"/>
              <a:t>Mixer</a:t>
            </a:r>
            <a:r>
              <a:rPr lang="en-US" sz="2400" b="1" dirty="0" smtClean="0"/>
              <a:t> (March 2019)</a:t>
            </a:r>
          </a:p>
          <a:p>
            <a:endParaRPr lang="en-US" sz="2400" dirty="0" smtClean="0"/>
          </a:p>
          <a:p>
            <a:r>
              <a:rPr lang="en-US" sz="2400" dirty="0"/>
              <a:t>	</a:t>
            </a:r>
            <a:r>
              <a:rPr lang="en-US" sz="2400" dirty="0" smtClean="0"/>
              <a:t>“Strengthening </a:t>
            </a:r>
            <a:r>
              <a:rPr lang="en-US" sz="2400" dirty="0" smtClean="0"/>
              <a:t>Under-represented </a:t>
            </a:r>
            <a:r>
              <a:rPr lang="en-US" sz="2400" dirty="0" smtClean="0"/>
              <a:t>Families and Children of Color: Combatting issues of Wealth,  Health and Education Disparities in Wisconsin.”</a:t>
            </a:r>
          </a:p>
          <a:p>
            <a:endParaRPr lang="en-US" dirty="0" smtClean="0"/>
          </a:p>
          <a:p>
            <a:r>
              <a:rPr lang="en-US" b="1" dirty="0" smtClean="0">
                <a:solidFill>
                  <a:schemeClr val="accent2"/>
                </a:solidFill>
              </a:rPr>
              <a:t>Chancellor’s Imperative</a:t>
            </a:r>
            <a:r>
              <a:rPr lang="en-US" dirty="0" smtClean="0"/>
              <a:t>: Convene new </a:t>
            </a:r>
            <a:r>
              <a:rPr lang="en-US" dirty="0"/>
              <a:t>partners on campus </a:t>
            </a:r>
            <a:r>
              <a:rPr lang="en-US" dirty="0" smtClean="0"/>
              <a:t>(not </a:t>
            </a:r>
            <a:r>
              <a:rPr lang="en-US" dirty="0"/>
              <a:t>necessarily engage where we are already well connected), but also highlight potential areas of scholarship in partnership with Extension.  The Chancellor sees these events as a way to help UW Madison take advantage of extension’s statewide </a:t>
            </a:r>
            <a:r>
              <a:rPr lang="en-US" dirty="0" smtClean="0"/>
              <a:t>presence and for the Cooperative </a:t>
            </a:r>
            <a:r>
              <a:rPr lang="en-US" dirty="0"/>
              <a:t>Extension to benefit from some of the research and outreach efforts underway at Madison.  </a:t>
            </a:r>
          </a:p>
          <a:p>
            <a:endParaRPr lang="en-US" dirty="0"/>
          </a:p>
        </p:txBody>
      </p:sp>
    </p:spTree>
    <p:extLst>
      <p:ext uri="{BB962C8B-B14F-4D97-AF65-F5344CB8AC3E}">
        <p14:creationId xmlns:p14="http://schemas.microsoft.com/office/powerpoint/2010/main" val="253821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3024187" y="1414462"/>
            <a:ext cx="3095625" cy="3095625"/>
          </a:xfrm>
          <a:prstGeom prst="rect">
            <a:avLst/>
          </a:prstGeom>
        </p:spPr>
      </p:pic>
      <p:sp>
        <p:nvSpPr>
          <p:cNvPr id="4" name="Title 3"/>
          <p:cNvSpPr>
            <a:spLocks noGrp="1"/>
          </p:cNvSpPr>
          <p:nvPr>
            <p:ph type="title"/>
          </p:nvPr>
        </p:nvSpPr>
        <p:spPr/>
        <p:txBody>
          <a:bodyPr/>
          <a:lstStyle/>
          <a:p>
            <a:r>
              <a:rPr lang="en-US" dirty="0" smtClean="0"/>
              <a:t>TEAM CHALLENGE</a:t>
            </a:r>
            <a:endParaRPr lang="en-US" dirty="0"/>
          </a:p>
        </p:txBody>
      </p:sp>
    </p:spTree>
    <p:extLst>
      <p:ext uri="{BB962C8B-B14F-4D97-AF65-F5344CB8AC3E}">
        <p14:creationId xmlns:p14="http://schemas.microsoft.com/office/powerpoint/2010/main" val="225990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DEVELOPMENT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720307"/>
            <a:ext cx="8575066" cy="2440631"/>
          </a:xfrm>
        </p:spPr>
      </p:pic>
      <p:sp>
        <p:nvSpPr>
          <p:cNvPr id="5" name="TextBox 4"/>
          <p:cNvSpPr txBox="1"/>
          <p:nvPr/>
        </p:nvSpPr>
        <p:spPr>
          <a:xfrm>
            <a:off x="453006" y="4450963"/>
            <a:ext cx="8271893" cy="646331"/>
          </a:xfrm>
          <a:prstGeom prst="rect">
            <a:avLst/>
          </a:prstGeom>
          <a:noFill/>
        </p:spPr>
        <p:txBody>
          <a:bodyPr wrap="square" rtlCol="0">
            <a:spAutoFit/>
          </a:bodyPr>
          <a:lstStyle/>
          <a:p>
            <a:r>
              <a:rPr lang="en-US" b="1" dirty="0" smtClean="0"/>
              <a:t>Human Development: </a:t>
            </a:r>
            <a:r>
              <a:rPr lang="en-US" dirty="0" smtClean="0"/>
              <a:t>The process of enlarging people’s freedoms and opportunities and improving their well-being. </a:t>
            </a:r>
            <a:r>
              <a:rPr lang="en-US" sz="1050" i="1" dirty="0" smtClean="0"/>
              <a:t>(Measure of America, United Nations Development </a:t>
            </a:r>
            <a:r>
              <a:rPr lang="en-US" sz="1050" i="1" dirty="0" smtClean="0"/>
              <a:t>Program)</a:t>
            </a:r>
            <a:endParaRPr lang="en-US" sz="1050" i="1" dirty="0"/>
          </a:p>
        </p:txBody>
      </p:sp>
    </p:spTree>
    <p:extLst>
      <p:ext uri="{BB962C8B-B14F-4D97-AF65-F5344CB8AC3E}">
        <p14:creationId xmlns:p14="http://schemas.microsoft.com/office/powerpoint/2010/main" val="1642009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solidFill>
                  <a:schemeClr val="accent2"/>
                </a:solidFill>
              </a:rPr>
              <a:t>Pillars</a:t>
            </a:r>
            <a:endParaRPr lang="en-US" sz="4400" b="1" dirty="0">
              <a:solidFill>
                <a:schemeClr val="accent2"/>
              </a:solidFill>
            </a:endParaRPr>
          </a:p>
        </p:txBody>
      </p:sp>
      <p:sp>
        <p:nvSpPr>
          <p:cNvPr id="7" name="TextBox 6"/>
          <p:cNvSpPr txBox="1"/>
          <p:nvPr/>
        </p:nvSpPr>
        <p:spPr>
          <a:xfrm>
            <a:off x="1309204" y="1773307"/>
            <a:ext cx="6500192" cy="2677656"/>
          </a:xfrm>
          <a:prstGeom prst="rect">
            <a:avLst/>
          </a:prstGeom>
          <a:noFill/>
        </p:spPr>
        <p:txBody>
          <a:bodyPr wrap="square" rtlCol="0">
            <a:spAutoFit/>
          </a:bodyPr>
          <a:lstStyle/>
          <a:p>
            <a:pPr algn="ctr"/>
            <a:r>
              <a:rPr lang="en-US" sz="2800" dirty="0" smtClean="0"/>
              <a:t>EQUITY</a:t>
            </a:r>
          </a:p>
          <a:p>
            <a:pPr algn="ctr"/>
            <a:r>
              <a:rPr lang="en-US" sz="2800" dirty="0" smtClean="0"/>
              <a:t>SUSTAINABILITY</a:t>
            </a:r>
          </a:p>
          <a:p>
            <a:pPr algn="ctr"/>
            <a:r>
              <a:rPr lang="en-US" sz="2800" dirty="0" smtClean="0"/>
              <a:t>PRODUCTIVITY</a:t>
            </a:r>
          </a:p>
          <a:p>
            <a:pPr algn="ctr"/>
            <a:r>
              <a:rPr lang="en-US" sz="2800" dirty="0" smtClean="0"/>
              <a:t>EMPOWERMENT</a:t>
            </a:r>
          </a:p>
          <a:p>
            <a:pPr algn="ctr"/>
            <a:r>
              <a:rPr lang="en-US" sz="2800" dirty="0" smtClean="0"/>
              <a:t>COOPERATION</a:t>
            </a:r>
          </a:p>
          <a:p>
            <a:pPr algn="ctr"/>
            <a:r>
              <a:rPr lang="en-US" sz="2800" dirty="0" smtClean="0"/>
              <a:t>SECURITY</a:t>
            </a:r>
            <a:endParaRPr lang="en-US" sz="2800" dirty="0"/>
          </a:p>
        </p:txBody>
      </p:sp>
    </p:spTree>
    <p:extLst>
      <p:ext uri="{BB962C8B-B14F-4D97-AF65-F5344CB8AC3E}">
        <p14:creationId xmlns:p14="http://schemas.microsoft.com/office/powerpoint/2010/main" val="2870535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 Plain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16924</TotalTime>
  <Words>985</Words>
  <Application>Microsoft Office PowerPoint</Application>
  <PresentationFormat>On-screen Show (16:9)</PresentationFormat>
  <Paragraphs>158</Paragraphs>
  <Slides>17</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Avenir Black</vt:lpstr>
      <vt:lpstr>Avenir Medium</vt:lpstr>
      <vt:lpstr>Calibri</vt:lpstr>
      <vt:lpstr>Calibri Light</vt:lpstr>
      <vt:lpstr>Century Gothic</vt:lpstr>
      <vt:lpstr>Verlag Book</vt:lpstr>
      <vt:lpstr>Title Slide / Plain Background</vt:lpstr>
      <vt:lpstr>Content Pages</vt:lpstr>
      <vt:lpstr>Section Divider</vt:lpstr>
      <vt:lpstr>PowerPoint Presentation</vt:lpstr>
      <vt:lpstr>PowerPoint Presentation</vt:lpstr>
      <vt:lpstr>PowerPoint Presentation</vt:lpstr>
      <vt:lpstr>PowerPoint Presentation</vt:lpstr>
      <vt:lpstr>PowerPoint Presentation</vt:lpstr>
      <vt:lpstr>PowerPoint Presentation</vt:lpstr>
      <vt:lpstr>TEAM CHALLENGE</vt:lpstr>
      <vt:lpstr>HUMAN DEVELOPMENT</vt:lpstr>
      <vt:lpstr>Pillars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 </vt:lpstr>
    </vt:vector>
  </TitlesOfParts>
  <Company>160over90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Harrison</dc:creator>
  <cp:lastModifiedBy>Hairston-Green, Danielle</cp:lastModifiedBy>
  <cp:revision>817</cp:revision>
  <cp:lastPrinted>2018-12-04T01:59:18Z</cp:lastPrinted>
  <dcterms:created xsi:type="dcterms:W3CDTF">2016-02-19T20:26:54Z</dcterms:created>
  <dcterms:modified xsi:type="dcterms:W3CDTF">2018-12-13T00:08:11Z</dcterms:modified>
</cp:coreProperties>
</file>